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2DFCDFF-D907-4807-A854-9881A2F53A4B}" type="datetimeFigureOut">
              <a:rPr lang="en-IN" smtClean="0"/>
              <a:t>24-02-2013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03B5E5E-231F-496C-ABCA-B88F4C845BDB}" type="slidenum">
              <a:rPr lang="en-IN" smtClean="0"/>
              <a:t>‹#›</a:t>
            </a:fld>
            <a:endParaRPr lang="en-IN"/>
          </a:p>
        </p:txBody>
      </p:sp>
    </p:spTree>
    <p:extLst>
      <p:ext uri="{BB962C8B-B14F-4D97-AF65-F5344CB8AC3E}">
        <p14:creationId xmlns:p14="http://schemas.microsoft.com/office/powerpoint/2010/main" val="1040752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2DFCDFF-D907-4807-A854-9881A2F53A4B}" type="datetimeFigureOut">
              <a:rPr lang="en-IN" smtClean="0"/>
              <a:t>24-02-2013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03B5E5E-231F-496C-ABCA-B88F4C845BDB}" type="slidenum">
              <a:rPr lang="en-IN" smtClean="0"/>
              <a:t>‹#›</a:t>
            </a:fld>
            <a:endParaRPr lang="en-IN"/>
          </a:p>
        </p:txBody>
      </p:sp>
    </p:spTree>
    <p:extLst>
      <p:ext uri="{BB962C8B-B14F-4D97-AF65-F5344CB8AC3E}">
        <p14:creationId xmlns:p14="http://schemas.microsoft.com/office/powerpoint/2010/main" val="2846573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2DFCDFF-D907-4807-A854-9881A2F53A4B}" type="datetimeFigureOut">
              <a:rPr lang="en-IN" smtClean="0"/>
              <a:t>24-02-2013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03B5E5E-231F-496C-ABCA-B88F4C845BDB}" type="slidenum">
              <a:rPr lang="en-IN" smtClean="0"/>
              <a:t>‹#›</a:t>
            </a:fld>
            <a:endParaRPr lang="en-IN"/>
          </a:p>
        </p:txBody>
      </p:sp>
    </p:spTree>
    <p:extLst>
      <p:ext uri="{BB962C8B-B14F-4D97-AF65-F5344CB8AC3E}">
        <p14:creationId xmlns:p14="http://schemas.microsoft.com/office/powerpoint/2010/main" val="1921437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2DFCDFF-D907-4807-A854-9881A2F53A4B}" type="datetimeFigureOut">
              <a:rPr lang="en-IN" smtClean="0"/>
              <a:t>24-02-2013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03B5E5E-231F-496C-ABCA-B88F4C845BDB}" type="slidenum">
              <a:rPr lang="en-IN" smtClean="0"/>
              <a:t>‹#›</a:t>
            </a:fld>
            <a:endParaRPr lang="en-IN"/>
          </a:p>
        </p:txBody>
      </p:sp>
    </p:spTree>
    <p:extLst>
      <p:ext uri="{BB962C8B-B14F-4D97-AF65-F5344CB8AC3E}">
        <p14:creationId xmlns:p14="http://schemas.microsoft.com/office/powerpoint/2010/main" val="759922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DFCDFF-D907-4807-A854-9881A2F53A4B}" type="datetimeFigureOut">
              <a:rPr lang="en-IN" smtClean="0"/>
              <a:t>24-02-2013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03B5E5E-231F-496C-ABCA-B88F4C845BDB}" type="slidenum">
              <a:rPr lang="en-IN" smtClean="0"/>
              <a:t>‹#›</a:t>
            </a:fld>
            <a:endParaRPr lang="en-IN"/>
          </a:p>
        </p:txBody>
      </p:sp>
    </p:spTree>
    <p:extLst>
      <p:ext uri="{BB962C8B-B14F-4D97-AF65-F5344CB8AC3E}">
        <p14:creationId xmlns:p14="http://schemas.microsoft.com/office/powerpoint/2010/main" val="1831354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2DFCDFF-D907-4807-A854-9881A2F53A4B}" type="datetimeFigureOut">
              <a:rPr lang="en-IN" smtClean="0"/>
              <a:t>24-02-2013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03B5E5E-231F-496C-ABCA-B88F4C845BDB}" type="slidenum">
              <a:rPr lang="en-IN" smtClean="0"/>
              <a:t>‹#›</a:t>
            </a:fld>
            <a:endParaRPr lang="en-IN"/>
          </a:p>
        </p:txBody>
      </p:sp>
    </p:spTree>
    <p:extLst>
      <p:ext uri="{BB962C8B-B14F-4D97-AF65-F5344CB8AC3E}">
        <p14:creationId xmlns:p14="http://schemas.microsoft.com/office/powerpoint/2010/main" val="21645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2DFCDFF-D907-4807-A854-9881A2F53A4B}" type="datetimeFigureOut">
              <a:rPr lang="en-IN" smtClean="0"/>
              <a:t>24-02-2013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03B5E5E-231F-496C-ABCA-B88F4C845BDB}" type="slidenum">
              <a:rPr lang="en-IN" smtClean="0"/>
              <a:t>‹#›</a:t>
            </a:fld>
            <a:endParaRPr lang="en-IN"/>
          </a:p>
        </p:txBody>
      </p:sp>
    </p:spTree>
    <p:extLst>
      <p:ext uri="{BB962C8B-B14F-4D97-AF65-F5344CB8AC3E}">
        <p14:creationId xmlns:p14="http://schemas.microsoft.com/office/powerpoint/2010/main" val="4073028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2DFCDFF-D907-4807-A854-9881A2F53A4B}" type="datetimeFigureOut">
              <a:rPr lang="en-IN" smtClean="0"/>
              <a:t>24-02-2013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03B5E5E-231F-496C-ABCA-B88F4C845BDB}" type="slidenum">
              <a:rPr lang="en-IN" smtClean="0"/>
              <a:t>‹#›</a:t>
            </a:fld>
            <a:endParaRPr lang="en-IN"/>
          </a:p>
        </p:txBody>
      </p:sp>
    </p:spTree>
    <p:extLst>
      <p:ext uri="{BB962C8B-B14F-4D97-AF65-F5344CB8AC3E}">
        <p14:creationId xmlns:p14="http://schemas.microsoft.com/office/powerpoint/2010/main" val="3191435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DFCDFF-D907-4807-A854-9881A2F53A4B}" type="datetimeFigureOut">
              <a:rPr lang="en-IN" smtClean="0"/>
              <a:t>24-02-2013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03B5E5E-231F-496C-ABCA-B88F4C845BDB}" type="slidenum">
              <a:rPr lang="en-IN" smtClean="0"/>
              <a:t>‹#›</a:t>
            </a:fld>
            <a:endParaRPr lang="en-IN"/>
          </a:p>
        </p:txBody>
      </p:sp>
    </p:spTree>
    <p:extLst>
      <p:ext uri="{BB962C8B-B14F-4D97-AF65-F5344CB8AC3E}">
        <p14:creationId xmlns:p14="http://schemas.microsoft.com/office/powerpoint/2010/main" val="1834915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DFCDFF-D907-4807-A854-9881A2F53A4B}" type="datetimeFigureOut">
              <a:rPr lang="en-IN" smtClean="0"/>
              <a:t>24-02-2013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03B5E5E-231F-496C-ABCA-B88F4C845BDB}" type="slidenum">
              <a:rPr lang="en-IN" smtClean="0"/>
              <a:t>‹#›</a:t>
            </a:fld>
            <a:endParaRPr lang="en-IN"/>
          </a:p>
        </p:txBody>
      </p:sp>
    </p:spTree>
    <p:extLst>
      <p:ext uri="{BB962C8B-B14F-4D97-AF65-F5344CB8AC3E}">
        <p14:creationId xmlns:p14="http://schemas.microsoft.com/office/powerpoint/2010/main" val="1439685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DFCDFF-D907-4807-A854-9881A2F53A4B}" type="datetimeFigureOut">
              <a:rPr lang="en-IN" smtClean="0"/>
              <a:t>24-02-2013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03B5E5E-231F-496C-ABCA-B88F4C845BDB}" type="slidenum">
              <a:rPr lang="en-IN" smtClean="0"/>
              <a:t>‹#›</a:t>
            </a:fld>
            <a:endParaRPr lang="en-IN"/>
          </a:p>
        </p:txBody>
      </p:sp>
    </p:spTree>
    <p:extLst>
      <p:ext uri="{BB962C8B-B14F-4D97-AF65-F5344CB8AC3E}">
        <p14:creationId xmlns:p14="http://schemas.microsoft.com/office/powerpoint/2010/main" val="3175818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DFCDFF-D907-4807-A854-9881A2F53A4B}" type="datetimeFigureOut">
              <a:rPr lang="en-IN" smtClean="0"/>
              <a:t>24-02-2013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3B5E5E-231F-496C-ABCA-B88F4C845BDB}" type="slidenum">
              <a:rPr lang="en-IN" smtClean="0"/>
              <a:t>‹#›</a:t>
            </a:fld>
            <a:endParaRPr lang="en-IN"/>
          </a:p>
        </p:txBody>
      </p:sp>
    </p:spTree>
    <p:extLst>
      <p:ext uri="{BB962C8B-B14F-4D97-AF65-F5344CB8AC3E}">
        <p14:creationId xmlns:p14="http://schemas.microsoft.com/office/powerpoint/2010/main" val="2081025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ourcemaking.com/refactor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sharpenSoften amount="-90000"/>
                    </a14:imgEffect>
                  </a14:imgLayer>
                </a14:imgProps>
              </a:ext>
              <a:ext uri="{28A0092B-C50C-407E-A947-70E740481C1C}">
                <a14:useLocalDpi xmlns:a14="http://schemas.microsoft.com/office/drawing/2010/main" val="0"/>
              </a:ext>
            </a:extLst>
          </a:blip>
          <a:stretch>
            <a:fillRect/>
          </a:stretch>
        </p:blipFill>
        <p:spPr>
          <a:xfrm>
            <a:off x="0" y="0"/>
            <a:ext cx="9252520" cy="6858000"/>
          </a:xfrm>
          <a:prstGeom prst="rect">
            <a:avLst/>
          </a:prstGeom>
          <a:gradFill>
            <a:gsLst>
              <a:gs pos="86000">
                <a:schemeClr val="accent6">
                  <a:lumMod val="75000"/>
                  <a:alpha val="39000"/>
                </a:schemeClr>
              </a:gs>
              <a:gs pos="50000">
                <a:srgbClr val="FFC000"/>
              </a:gs>
              <a:gs pos="10000">
                <a:schemeClr val="accent6">
                  <a:lumMod val="75000"/>
                </a:schemeClr>
              </a:gs>
            </a:gsLst>
            <a:lin ang="18900000" scaled="1"/>
          </a:gradFill>
          <a:effectLst>
            <a:reflection endPos="0" dist="50800" dir="5400000" sy="-100000" algn="bl" rotWithShape="0"/>
          </a:effectLst>
        </p:spPr>
      </p:pic>
      <p:sp>
        <p:nvSpPr>
          <p:cNvPr id="2" name="Title 1"/>
          <p:cNvSpPr>
            <a:spLocks noGrp="1"/>
          </p:cNvSpPr>
          <p:nvPr>
            <p:ph type="ctrTitle"/>
          </p:nvPr>
        </p:nvSpPr>
        <p:spPr>
          <a:xfrm>
            <a:off x="740060" y="188640"/>
            <a:ext cx="7772400" cy="1470025"/>
          </a:xfrm>
        </p:spPr>
        <p:txBody>
          <a:bodyPr/>
          <a:lstStyle/>
          <a:p>
            <a:r>
              <a:rPr lang="en-US" dirty="0" smtClean="0">
                <a:latin typeface="Adobe Caslon Pro" pitchFamily="18" charset="0"/>
              </a:rPr>
              <a:t>PURE LEARNING PLAN</a:t>
            </a:r>
            <a:endParaRPr lang="en-IN" dirty="0">
              <a:latin typeface="Adobe Caslon Pro" pitchFamily="18" charset="0"/>
            </a:endParaRPr>
          </a:p>
        </p:txBody>
      </p:sp>
      <p:sp>
        <p:nvSpPr>
          <p:cNvPr id="3" name="Subtitle 2"/>
          <p:cNvSpPr>
            <a:spLocks noGrp="1"/>
          </p:cNvSpPr>
          <p:nvPr>
            <p:ph type="subTitle" idx="1"/>
          </p:nvPr>
        </p:nvSpPr>
        <p:spPr>
          <a:xfrm>
            <a:off x="1259632" y="1196752"/>
            <a:ext cx="6400800" cy="576064"/>
          </a:xfrm>
        </p:spPr>
        <p:txBody>
          <a:bodyPr>
            <a:normAutofit lnSpcReduction="10000"/>
          </a:bodyPr>
          <a:lstStyle/>
          <a:p>
            <a:r>
              <a:rPr lang="en-US" dirty="0" smtClean="0">
                <a:solidFill>
                  <a:schemeClr val="tx1">
                    <a:lumMod val="85000"/>
                    <a:lumOff val="15000"/>
                  </a:schemeClr>
                </a:solidFill>
                <a:latin typeface="Adobe Caslon Pro" pitchFamily="18" charset="0"/>
              </a:rPr>
              <a:t>SPRING 2013</a:t>
            </a:r>
          </a:p>
        </p:txBody>
      </p:sp>
      <p:sp>
        <p:nvSpPr>
          <p:cNvPr id="5" name="Rectangle 4"/>
          <p:cNvSpPr/>
          <p:nvPr/>
        </p:nvSpPr>
        <p:spPr>
          <a:xfrm>
            <a:off x="864172" y="1905506"/>
            <a:ext cx="7524176" cy="3046988"/>
          </a:xfrm>
          <a:prstGeom prst="rect">
            <a:avLst/>
          </a:prstGeom>
          <a:noFill/>
        </p:spPr>
        <p:txBody>
          <a:bodyPr wrap="none" lIns="91440" tIns="45720" rIns="91440" bIns="45720">
            <a:spAutoFit/>
          </a:bodyPr>
          <a:lstStyle/>
          <a:p>
            <a:pPr algn="ctr"/>
            <a:r>
              <a:rPr lang="en-US" sz="4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REFACTORING IN</a:t>
            </a:r>
          </a:p>
          <a:p>
            <a:pPr algn="ctr"/>
            <a:r>
              <a:rPr lang="en-US"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JAVA - </a:t>
            </a:r>
          </a:p>
          <a:p>
            <a:pPr algn="ctr"/>
            <a:r>
              <a:rPr lang="en-US"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AUTOMATING INSERTION</a:t>
            </a:r>
          </a:p>
          <a:p>
            <a:pPr algn="ctr"/>
            <a:r>
              <a:rPr lang="en-US" sz="4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OF NULLNESS ANNOTATIONS</a:t>
            </a:r>
            <a:endParaRPr lang="en-US" sz="4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4211960" y="5589240"/>
            <a:ext cx="4967091" cy="830997"/>
          </a:xfrm>
          <a:prstGeom prst="rect">
            <a:avLst/>
          </a:prstGeom>
          <a:noFill/>
        </p:spPr>
        <p:txBody>
          <a:bodyPr wrap="square" rtlCol="0">
            <a:spAutoFit/>
          </a:bodyPr>
          <a:lstStyle/>
          <a:p>
            <a:r>
              <a:rPr lang="en-US" sz="2400" b="1" dirty="0" smtClean="0">
                <a:solidFill>
                  <a:schemeClr val="tx1">
                    <a:lumMod val="95000"/>
                    <a:lumOff val="5000"/>
                  </a:schemeClr>
                </a:solidFill>
                <a:latin typeface="Adobe Caslon Pro" pitchFamily="18" charset="0"/>
              </a:rPr>
              <a:t>Name : </a:t>
            </a:r>
            <a:r>
              <a:rPr lang="en-US" sz="2400" b="1" dirty="0" err="1" smtClean="0">
                <a:solidFill>
                  <a:schemeClr val="tx1">
                    <a:lumMod val="95000"/>
                    <a:lumOff val="5000"/>
                  </a:schemeClr>
                </a:solidFill>
                <a:latin typeface="Adobe Caslon Pro" pitchFamily="18" charset="0"/>
              </a:rPr>
              <a:t>Devesh</a:t>
            </a:r>
            <a:r>
              <a:rPr lang="en-US" sz="2400" b="1" dirty="0" smtClean="0">
                <a:solidFill>
                  <a:schemeClr val="tx1">
                    <a:lumMod val="95000"/>
                    <a:lumOff val="5000"/>
                  </a:schemeClr>
                </a:solidFill>
                <a:latin typeface="Adobe Caslon Pro" pitchFamily="18" charset="0"/>
              </a:rPr>
              <a:t> </a:t>
            </a:r>
            <a:r>
              <a:rPr lang="en-US" sz="2400" b="1" dirty="0" err="1" smtClean="0">
                <a:solidFill>
                  <a:schemeClr val="tx1">
                    <a:lumMod val="95000"/>
                    <a:lumOff val="5000"/>
                  </a:schemeClr>
                </a:solidFill>
                <a:latin typeface="Adobe Caslon Pro" pitchFamily="18" charset="0"/>
              </a:rPr>
              <a:t>Jhunjhunwala</a:t>
            </a:r>
            <a:endParaRPr lang="en-US" sz="2400" b="1" dirty="0" smtClean="0">
              <a:solidFill>
                <a:schemeClr val="tx1">
                  <a:lumMod val="95000"/>
                  <a:lumOff val="5000"/>
                </a:schemeClr>
              </a:solidFill>
              <a:latin typeface="Adobe Caslon Pro" pitchFamily="18" charset="0"/>
            </a:endParaRPr>
          </a:p>
          <a:p>
            <a:r>
              <a:rPr lang="en-US" sz="2400" b="1" dirty="0" smtClean="0">
                <a:solidFill>
                  <a:schemeClr val="tx1">
                    <a:lumMod val="95000"/>
                    <a:lumOff val="5000"/>
                  </a:schemeClr>
                </a:solidFill>
                <a:latin typeface="Adobe Caslon Pro" pitchFamily="18" charset="0"/>
              </a:rPr>
              <a:t>Working Under: Mr. Mohsen </a:t>
            </a:r>
            <a:r>
              <a:rPr lang="en-US" sz="2400" b="1" dirty="0" err="1" smtClean="0">
                <a:solidFill>
                  <a:schemeClr val="tx1">
                    <a:lumMod val="95000"/>
                    <a:lumOff val="5000"/>
                  </a:schemeClr>
                </a:solidFill>
                <a:latin typeface="Adobe Caslon Pro" pitchFamily="18" charset="0"/>
              </a:rPr>
              <a:t>Vakilian</a:t>
            </a:r>
            <a:endParaRPr lang="en-IN" sz="2400" b="1" dirty="0">
              <a:solidFill>
                <a:schemeClr val="tx1">
                  <a:lumMod val="95000"/>
                  <a:lumOff val="5000"/>
                </a:schemeClr>
              </a:solidFill>
              <a:latin typeface="Adobe Caslon Pro" pitchFamily="18" charset="0"/>
            </a:endParaRPr>
          </a:p>
        </p:txBody>
      </p:sp>
    </p:spTree>
    <p:extLst>
      <p:ext uri="{BB962C8B-B14F-4D97-AF65-F5344CB8AC3E}">
        <p14:creationId xmlns:p14="http://schemas.microsoft.com/office/powerpoint/2010/main" val="8595021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par>
                          <p:cTn id="11" fill="hold">
                            <p:stCondLst>
                              <p:cond delay="500"/>
                            </p:stCondLst>
                            <p:childTnLst>
                              <p:par>
                                <p:cTn id="12" presetID="10" presetClass="entr" presetSubtype="0" fill="hold" grpId="0" nodeType="afterEffect">
                                  <p:stCondLst>
                                    <p:cond delay="50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par>
                          <p:cTn id="15" fill="hold">
                            <p:stCondLst>
                              <p:cond delay="1500"/>
                            </p:stCondLst>
                            <p:childTnLst>
                              <p:par>
                                <p:cTn id="16" presetID="10" presetClass="entr" presetSubtype="0" fill="hold" grpId="0" nodeType="afterEffect">
                                  <p:stCondLst>
                                    <p:cond delay="50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FFC000"/>
            </a:gs>
            <a:gs pos="17000">
              <a:schemeClr val="accent6">
                <a:lumMod val="75000"/>
              </a:schemeClr>
            </a:gs>
            <a:gs pos="100000">
              <a:schemeClr val="accent6">
                <a:lumMod val="75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97152"/>
          </a:xfrm>
        </p:spPr>
        <p:txBody>
          <a:bodyPr>
            <a:normAutofit lnSpcReduction="10000"/>
          </a:bodyPr>
          <a:lstStyle/>
          <a:p>
            <a:r>
              <a:rPr lang="en-US" b="1" dirty="0" smtClean="0">
                <a:latin typeface="Adobe Caslon Pro" pitchFamily="18" charset="0"/>
              </a:rPr>
              <a:t>Refactoring is a very efficient and meticulous way of </a:t>
            </a:r>
            <a:r>
              <a:rPr lang="en-US" b="1" dirty="0" err="1" smtClean="0">
                <a:latin typeface="Adobe Caslon Pro" pitchFamily="18" charset="0"/>
              </a:rPr>
              <a:t>reorganising</a:t>
            </a:r>
            <a:r>
              <a:rPr lang="en-US" b="1" dirty="0" smtClean="0">
                <a:latin typeface="Adobe Caslon Pro" pitchFamily="18" charset="0"/>
              </a:rPr>
              <a:t> code.</a:t>
            </a:r>
          </a:p>
          <a:p>
            <a:r>
              <a:rPr lang="en-US" b="1" dirty="0" smtClean="0">
                <a:latin typeface="Adobe Caslon Pro" pitchFamily="18" charset="0"/>
              </a:rPr>
              <a:t>It gives us the following advantages :</a:t>
            </a:r>
          </a:p>
          <a:p>
            <a:pPr lvl="1">
              <a:buFont typeface="Wingdings" pitchFamily="2" charset="2"/>
              <a:buChar char="ü"/>
            </a:pPr>
            <a:r>
              <a:rPr lang="en-US" b="1" dirty="0" smtClean="0">
                <a:latin typeface="Adobe Caslon Pro" pitchFamily="18" charset="0"/>
              </a:rPr>
              <a:t>Understand code better and make it more readable</a:t>
            </a:r>
          </a:p>
          <a:p>
            <a:pPr lvl="1">
              <a:buFont typeface="Wingdings" pitchFamily="2" charset="2"/>
              <a:buChar char="ü"/>
            </a:pPr>
            <a:r>
              <a:rPr lang="en-US" b="1" dirty="0" smtClean="0">
                <a:latin typeface="Adobe Caslon Pro" pitchFamily="18" charset="0"/>
              </a:rPr>
              <a:t>Eliminate duplication of code</a:t>
            </a:r>
          </a:p>
          <a:p>
            <a:pPr lvl="1">
              <a:buFont typeface="Wingdings" pitchFamily="2" charset="2"/>
              <a:buChar char="ü"/>
            </a:pPr>
            <a:r>
              <a:rPr lang="en-US" b="1" dirty="0" smtClean="0">
                <a:latin typeface="Adobe Caslon Pro" pitchFamily="18" charset="0"/>
              </a:rPr>
              <a:t>Enable adding more functionality much easier</a:t>
            </a:r>
          </a:p>
          <a:p>
            <a:r>
              <a:rPr lang="en-US" b="1" dirty="0" smtClean="0">
                <a:latin typeface="Adobe Caslon Pro" pitchFamily="18" charset="0"/>
              </a:rPr>
              <a:t>Certain Refactoring Techniques are :</a:t>
            </a:r>
          </a:p>
          <a:p>
            <a:pPr lvl="1">
              <a:buFont typeface="Wingdings" pitchFamily="2" charset="2"/>
              <a:buChar char="§"/>
            </a:pPr>
            <a:r>
              <a:rPr lang="en-US" b="1" dirty="0" smtClean="0">
                <a:latin typeface="Adobe Caslon Pro" pitchFamily="18" charset="0"/>
              </a:rPr>
              <a:t>Extracting Methods to eliminate duplication</a:t>
            </a:r>
          </a:p>
          <a:p>
            <a:pPr lvl="1">
              <a:buFont typeface="Wingdings" pitchFamily="2" charset="2"/>
              <a:buChar char="§"/>
            </a:pPr>
            <a:r>
              <a:rPr lang="en-US" b="1" dirty="0" smtClean="0">
                <a:latin typeface="Adobe Caslon Pro" pitchFamily="18" charset="0"/>
              </a:rPr>
              <a:t>Moving Methods to a more appropriate class</a:t>
            </a:r>
          </a:p>
          <a:p>
            <a:pPr lvl="1">
              <a:buFont typeface="Wingdings" pitchFamily="2" charset="2"/>
              <a:buChar char="§"/>
            </a:pPr>
            <a:r>
              <a:rPr lang="en-US" b="1" dirty="0" smtClean="0">
                <a:latin typeface="Adobe Caslon Pro" pitchFamily="18" charset="0"/>
              </a:rPr>
              <a:t>Encapsulate fields to create abstraction</a:t>
            </a:r>
          </a:p>
          <a:p>
            <a:pPr lvl="1">
              <a:buFont typeface="Wingdings" pitchFamily="2" charset="2"/>
              <a:buChar char="§"/>
            </a:pPr>
            <a:endParaRPr lang="en-US" b="1" dirty="0" smtClean="0">
              <a:latin typeface="Adobe Caslon Pro" pitchFamily="18" charset="0"/>
            </a:endParaRPr>
          </a:p>
          <a:p>
            <a:endParaRPr lang="en-US" b="1" dirty="0" smtClean="0">
              <a:latin typeface="Adobe Caslon Pro" pitchFamily="18" charset="0"/>
            </a:endParaRPr>
          </a:p>
        </p:txBody>
      </p:sp>
      <p:sp>
        <p:nvSpPr>
          <p:cNvPr id="5" name="Rectangle 4"/>
          <p:cNvSpPr/>
          <p:nvPr/>
        </p:nvSpPr>
        <p:spPr>
          <a:xfrm>
            <a:off x="1507492" y="260648"/>
            <a:ext cx="5484515" cy="923330"/>
          </a:xfrm>
          <a:prstGeom prst="rect">
            <a:avLst/>
          </a:prstGeom>
          <a:noFill/>
        </p:spPr>
        <p:txBody>
          <a:bodyPr wrap="none" lIns="91440" tIns="45720" rIns="91440" bIns="45720">
            <a:spAutoFit/>
          </a:bodyPr>
          <a:lstStyle/>
          <a:p>
            <a:pPr algn="ctr"/>
            <a:r>
              <a:rPr lang="en-US" sz="54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Reorganising</a:t>
            </a: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Code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1189356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42" presetClass="entr" presetSubtype="0" fill="hold" grpId="0" nodeType="after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50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5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42" presetClass="entr" presetSubtype="0" fill="hold" grpId="0" nodeType="afterEffect">
                                  <p:stCondLst>
                                    <p:cond delay="50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2" fill="hold">
                            <p:stCondLst>
                              <p:cond delay="6000"/>
                            </p:stCondLst>
                            <p:childTnLst>
                              <p:par>
                                <p:cTn id="43" presetID="42" presetClass="entr" presetSubtype="0" fill="hold" grpId="0" nodeType="after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86000">
              <a:schemeClr val="accent6">
                <a:lumMod val="75000"/>
              </a:schemeClr>
            </a:gs>
            <a:gs pos="50000">
              <a:srgbClr val="FFC000"/>
            </a:gs>
            <a:gs pos="10000">
              <a:schemeClr val="accent6">
                <a:lumMod val="75000"/>
              </a:schemeClr>
            </a:gs>
          </a:gsLst>
          <a:lin ang="189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429038"/>
            <a:ext cx="8856984" cy="5528354"/>
          </a:xfrm>
        </p:spPr>
        <p:txBody>
          <a:bodyPr>
            <a:normAutofit fontScale="77500" lnSpcReduction="20000"/>
          </a:bodyPr>
          <a:lstStyle/>
          <a:p>
            <a:r>
              <a:rPr lang="en-US" b="1" dirty="0" smtClean="0">
                <a:latin typeface="Adobe Caslon Pro" pitchFamily="18" charset="0"/>
              </a:rPr>
              <a:t>Our first aim was to understand the concept of Refactoring. We did this through two sources:</a:t>
            </a:r>
          </a:p>
          <a:p>
            <a:pPr lvl="1">
              <a:buFont typeface="Wingdings" pitchFamily="2" charset="2"/>
              <a:buChar char="§"/>
            </a:pPr>
            <a:r>
              <a:rPr lang="en-US" b="1" dirty="0" smtClean="0">
                <a:latin typeface="Adobe Caslon Pro" pitchFamily="18" charset="0"/>
                <a:hlinkClick r:id="rId2"/>
              </a:rPr>
              <a:t>http://sourcemaking.com/refactoring</a:t>
            </a:r>
            <a:r>
              <a:rPr lang="en-US" b="1" dirty="0" smtClean="0">
                <a:latin typeface="Adobe Caslon Pro" pitchFamily="18" charset="0"/>
              </a:rPr>
              <a:t> - not only does this website explain refactoring in detail and teaches us the techniques of refactoring, it tells us the pros and cons of refactoring and its part in the development cycle.</a:t>
            </a:r>
          </a:p>
          <a:p>
            <a:pPr lvl="1">
              <a:buFont typeface="Wingdings" pitchFamily="2" charset="2"/>
              <a:buChar char="§"/>
            </a:pPr>
            <a:r>
              <a:rPr lang="en-US" b="1" dirty="0" smtClean="0">
                <a:latin typeface="Adobe Caslon Pro" pitchFamily="18" charset="0"/>
              </a:rPr>
              <a:t>CS 427, MP3 – This MP covers refactoring. It gave us practical exposure to how refactoring can be applied to improve code, and using the refactoring tools available in Eclipse.</a:t>
            </a:r>
          </a:p>
          <a:p>
            <a:pPr lvl="1">
              <a:buFont typeface="Wingdings" pitchFamily="2" charset="2"/>
              <a:buChar char="§"/>
            </a:pPr>
            <a:endParaRPr lang="en-US" b="1" dirty="0" smtClean="0">
              <a:latin typeface="Adobe Caslon Pro" pitchFamily="18" charset="0"/>
            </a:endParaRPr>
          </a:p>
          <a:p>
            <a:r>
              <a:rPr lang="en-US" b="1" dirty="0" smtClean="0">
                <a:latin typeface="Adobe Caslon Pro" pitchFamily="18" charset="0"/>
              </a:rPr>
              <a:t>Our second goal was to understand how </a:t>
            </a:r>
            <a:r>
              <a:rPr lang="en-US" b="1" dirty="0" err="1" smtClean="0">
                <a:latin typeface="Adobe Caslon Pro" pitchFamily="18" charset="0"/>
              </a:rPr>
              <a:t>Nullness</a:t>
            </a:r>
            <a:r>
              <a:rPr lang="en-US" b="1" dirty="0" smtClean="0">
                <a:latin typeface="Adobe Caslon Pro" pitchFamily="18" charset="0"/>
              </a:rPr>
              <a:t> Annotations work, and the process of applying annotations to a piece of code. </a:t>
            </a:r>
          </a:p>
          <a:p>
            <a:pPr lvl="1">
              <a:buFont typeface="Wingdings" pitchFamily="2" charset="2"/>
              <a:buChar char="§"/>
            </a:pPr>
            <a:r>
              <a:rPr lang="en-US" b="1" dirty="0" smtClean="0">
                <a:latin typeface="Adobe Caslon Pro" pitchFamily="18" charset="0"/>
              </a:rPr>
              <a:t>We have been going over different projects applying </a:t>
            </a:r>
            <a:r>
              <a:rPr lang="en-US" b="1" dirty="0" err="1" smtClean="0">
                <a:latin typeface="Adobe Caslon Pro" pitchFamily="18" charset="0"/>
              </a:rPr>
              <a:t>Nullness</a:t>
            </a:r>
            <a:r>
              <a:rPr lang="en-US" b="1" dirty="0" smtClean="0">
                <a:latin typeface="Adobe Caslon Pro" pitchFamily="18" charset="0"/>
              </a:rPr>
              <a:t> annotations to code, figuring out why certain annotations are incorrect and fixing them. This exercise has given us a good understanding of where and why annotations are required and what annotations  best address the situation.</a:t>
            </a:r>
          </a:p>
          <a:p>
            <a:endParaRPr lang="en-US" b="1" dirty="0" smtClean="0">
              <a:latin typeface="Adobe Caslon Pro" pitchFamily="18" charset="0"/>
            </a:endParaRPr>
          </a:p>
        </p:txBody>
      </p:sp>
      <p:sp>
        <p:nvSpPr>
          <p:cNvPr id="5" name="Rectangle 4"/>
          <p:cNvSpPr/>
          <p:nvPr/>
        </p:nvSpPr>
        <p:spPr>
          <a:xfrm>
            <a:off x="936611" y="548680"/>
            <a:ext cx="7307797" cy="936154"/>
          </a:xfrm>
          <a:prstGeom prst="rect">
            <a:avLst/>
          </a:prstGeom>
          <a:noFill/>
        </p:spPr>
        <p:txBody>
          <a:bodyPr wrap="square" lIns="91440" tIns="45720" rIns="91440" bIns="45720">
            <a:spAutoFit/>
          </a:bodyPr>
          <a:lstStyle/>
          <a:p>
            <a:pPr algn="ctr">
              <a:lnSpc>
                <a:spcPts val="100"/>
              </a:lnSpc>
            </a:pPr>
            <a:r>
              <a:rPr lang="en-US" sz="4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rPr>
              <a:t>Understanding</a:t>
            </a: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rPr>
              <a:t> </a:t>
            </a:r>
            <a:r>
              <a:rPr lang="en-US" sz="4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rPr>
              <a:t>Refactoring</a:t>
            </a: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rPr>
              <a:t> </a:t>
            </a:r>
          </a:p>
          <a:p>
            <a:pPr algn="ctr"/>
            <a:r>
              <a:rPr lang="en-US" sz="4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rPr>
              <a:t>and</a:t>
            </a: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rPr>
              <a:t> </a:t>
            </a:r>
            <a:r>
              <a:rPr lang="en-US" sz="44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rPr>
              <a:t>Nullness</a:t>
            </a: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rPr>
              <a:t> </a:t>
            </a:r>
            <a:r>
              <a:rPr lang="en-US" sz="4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rPr>
              <a:t>Annotations</a:t>
            </a:r>
            <a:endParaRPr lang="en-US" sz="4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ndParaRPr>
          </a:p>
        </p:txBody>
      </p:sp>
    </p:spTree>
    <p:extLst>
      <p:ext uri="{BB962C8B-B14F-4D97-AF65-F5344CB8AC3E}">
        <p14:creationId xmlns:p14="http://schemas.microsoft.com/office/powerpoint/2010/main" val="3063685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42" presetClass="entr" presetSubtype="0" fill="hold" grpId="0" nodeType="after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2" presetClass="entr" presetSubtype="0" fill="hold" grpId="0" nodeType="afterEffect">
                                  <p:stCondLst>
                                    <p:cond delay="50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1" fill="hold">
                            <p:stCondLst>
                              <p:cond delay="4500"/>
                            </p:stCondLst>
                            <p:childTnLst>
                              <p:par>
                                <p:cTn id="32" presetID="42" presetClass="entr" presetSubtype="0" fill="hold" grpId="0"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FFC000"/>
            </a:gs>
            <a:gs pos="17000">
              <a:schemeClr val="accent6">
                <a:lumMod val="75000"/>
              </a:schemeClr>
            </a:gs>
            <a:gs pos="100000">
              <a:schemeClr val="accent6">
                <a:lumMod val="75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8229600" cy="4968552"/>
          </a:xfrm>
        </p:spPr>
        <p:txBody>
          <a:bodyPr>
            <a:normAutofit fontScale="85000" lnSpcReduction="20000"/>
          </a:bodyPr>
          <a:lstStyle/>
          <a:p>
            <a:r>
              <a:rPr lang="en-US" b="1" dirty="0" err="1" smtClean="0">
                <a:latin typeface="Adobe Caslon Pro" pitchFamily="18" charset="0"/>
              </a:rPr>
              <a:t>Nullness</a:t>
            </a:r>
            <a:r>
              <a:rPr lang="en-US" b="1" dirty="0" smtClean="0">
                <a:latin typeface="Adobe Caslon Pro" pitchFamily="18" charset="0"/>
              </a:rPr>
              <a:t> annotations are a </a:t>
            </a:r>
            <a:r>
              <a:rPr lang="en-US" b="1" dirty="0" smtClean="0">
                <a:latin typeface="Adobe Caslon Pro" pitchFamily="18" charset="0"/>
              </a:rPr>
              <a:t>very useful feature which will be supported by </a:t>
            </a:r>
            <a:r>
              <a:rPr lang="en-US" b="1" dirty="0" smtClean="0">
                <a:latin typeface="Adobe Caslon Pro" pitchFamily="18" charset="0"/>
              </a:rPr>
              <a:t>Java </a:t>
            </a:r>
            <a:r>
              <a:rPr lang="en-US" b="1" dirty="0" smtClean="0">
                <a:latin typeface="Adobe Caslon Pro" pitchFamily="18" charset="0"/>
              </a:rPr>
              <a:t>8. Most </a:t>
            </a:r>
            <a:r>
              <a:rPr lang="en-US" b="1" dirty="0" smtClean="0">
                <a:latin typeface="Adobe Caslon Pro" pitchFamily="18" charset="0"/>
              </a:rPr>
              <a:t>programmers are not familiar </a:t>
            </a:r>
            <a:r>
              <a:rPr lang="en-US" b="1" dirty="0" smtClean="0">
                <a:latin typeface="Adobe Caslon Pro" pitchFamily="18" charset="0"/>
              </a:rPr>
              <a:t>with this.</a:t>
            </a:r>
            <a:endParaRPr lang="en-US" b="1" dirty="0" smtClean="0">
              <a:latin typeface="Adobe Caslon Pro" pitchFamily="18" charset="0"/>
            </a:endParaRPr>
          </a:p>
          <a:p>
            <a:r>
              <a:rPr lang="en-US" b="1" dirty="0" smtClean="0">
                <a:latin typeface="Adobe Caslon Pro" pitchFamily="18" charset="0"/>
              </a:rPr>
              <a:t>By the end of the semester, we aim to try and introduce automated refactoring options in Eclipse which will allow programmers to insert annotations into their code automatically.</a:t>
            </a:r>
          </a:p>
          <a:p>
            <a:r>
              <a:rPr lang="en-US" b="1" dirty="0" smtClean="0">
                <a:latin typeface="Adobe Caslon Pro" pitchFamily="18" charset="0"/>
              </a:rPr>
              <a:t>This saves them the trouble of understanding how annotations work, while being able to harness the benefits of having their code annotated.</a:t>
            </a:r>
          </a:p>
          <a:p>
            <a:r>
              <a:rPr lang="en-US" b="1" dirty="0" smtClean="0">
                <a:latin typeface="Adobe Caslon Pro" pitchFamily="18" charset="0"/>
              </a:rPr>
              <a:t>Also, this will make transitioning to the new version of Java much smoother and hassle free for a lot </a:t>
            </a:r>
            <a:r>
              <a:rPr lang="en-US" b="1" smtClean="0">
                <a:latin typeface="Adobe Caslon Pro" pitchFamily="18" charset="0"/>
              </a:rPr>
              <a:t>of </a:t>
            </a:r>
            <a:r>
              <a:rPr lang="en-US" b="1" smtClean="0">
                <a:latin typeface="Adobe Caslon Pro" pitchFamily="18" charset="0"/>
              </a:rPr>
              <a:t>programmers.</a:t>
            </a:r>
            <a:endParaRPr lang="en-US" b="1" dirty="0" smtClean="0">
              <a:latin typeface="Adobe Caslon Pro" pitchFamily="18" charset="0"/>
            </a:endParaRPr>
          </a:p>
          <a:p>
            <a:pPr lvl="1">
              <a:buFont typeface="Wingdings" pitchFamily="2" charset="2"/>
              <a:buChar char="§"/>
            </a:pPr>
            <a:endParaRPr lang="en-US" b="1" dirty="0" smtClean="0">
              <a:latin typeface="Adobe Caslon Pro" pitchFamily="18" charset="0"/>
            </a:endParaRPr>
          </a:p>
          <a:p>
            <a:endParaRPr lang="en-US" b="1" dirty="0" smtClean="0">
              <a:latin typeface="Adobe Caslon Pro" pitchFamily="18" charset="0"/>
            </a:endParaRPr>
          </a:p>
        </p:txBody>
      </p:sp>
      <p:sp>
        <p:nvSpPr>
          <p:cNvPr id="5" name="Rectangle 4"/>
          <p:cNvSpPr/>
          <p:nvPr/>
        </p:nvSpPr>
        <p:spPr>
          <a:xfrm>
            <a:off x="2262093" y="260648"/>
            <a:ext cx="3975320"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Project Goals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2885226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42" presetClass="entr" presetSubtype="0" fill="hold" grpId="0" nodeType="after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50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500"/>
                            </p:stCondLst>
                            <p:childTnLst>
                              <p:par>
                                <p:cTn id="21" presetID="42" presetClass="entr" presetSubtype="0" fill="hold" grpId="0" nodeType="afterEffect">
                                  <p:stCondLst>
                                    <p:cond delay="50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5000"/>
                            </p:stCondLst>
                            <p:childTnLst>
                              <p:par>
                                <p:cTn id="27" presetID="42" presetClass="entr" presetSubtype="0" fill="hold" grpId="0" nodeType="afterEffect">
                                  <p:stCondLst>
                                    <p:cond delay="50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353</Words>
  <Application>Microsoft Office PowerPoint</Application>
  <PresentationFormat>On-screen Show (4:3)</PresentationFormat>
  <Paragraphs>31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PURE LEARNING PLAN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PURE LEARNING PLAN</dc:title>
  <dc:creator>ismail - [2010]</dc:creator>
  <cp:lastModifiedBy>ismail - [2010]</cp:lastModifiedBy>
  <cp:revision>16</cp:revision>
  <dcterms:created xsi:type="dcterms:W3CDTF">2013-02-24T05:44:16Z</dcterms:created>
  <dcterms:modified xsi:type="dcterms:W3CDTF">2013-02-24T19:55:35Z</dcterms:modified>
</cp:coreProperties>
</file>