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31" autoAdjust="0"/>
    <p:restoredTop sz="94679" autoAdjust="0"/>
  </p:normalViewPr>
  <p:slideViewPr>
    <p:cSldViewPr>
      <p:cViewPr varScale="1">
        <p:scale>
          <a:sx n="66" d="100"/>
          <a:sy n="66" d="100"/>
        </p:scale>
        <p:origin x="-11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B43A-CEB9-4750-B978-5AF2BDB08E8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B985-B589-4AB9-9205-B967BDE48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B43A-CEB9-4750-B978-5AF2BDB08E8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B985-B589-4AB9-9205-B967BDE48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B43A-CEB9-4750-B978-5AF2BDB08E8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B985-B589-4AB9-9205-B967BDE48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B43A-CEB9-4750-B978-5AF2BDB08E8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B985-B589-4AB9-9205-B967BDE48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B43A-CEB9-4750-B978-5AF2BDB08E8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B985-B589-4AB9-9205-B967BDE48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B43A-CEB9-4750-B978-5AF2BDB08E8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B985-B589-4AB9-9205-B967BDE48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B43A-CEB9-4750-B978-5AF2BDB08E8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B985-B589-4AB9-9205-B967BDE48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B43A-CEB9-4750-B978-5AF2BDB08E8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B985-B589-4AB9-9205-B967BDE48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B43A-CEB9-4750-B978-5AF2BDB08E8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B985-B589-4AB9-9205-B967BDE48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B43A-CEB9-4750-B978-5AF2BDB08E8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FB985-B589-4AB9-9205-B967BDE48F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9B43A-CEB9-4750-B978-5AF2BDB08E84}" type="datetimeFigureOut">
              <a:rPr lang="en-US" smtClean="0"/>
              <a:t>2/21/2013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5FB985-B589-4AB9-9205-B967BDE48FB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15FB985-B589-4AB9-9205-B967BDE48FB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C69B43A-CEB9-4750-B978-5AF2BDB08E84}" type="datetimeFigureOut">
              <a:rPr lang="en-US" smtClean="0"/>
              <a:t>2/21/2013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horlabs.com/catalogpages/V21/621.PDF" TargetMode="External"/><Relationship Id="rId3" Type="http://schemas.openxmlformats.org/officeDocument/2006/relationships/hyperlink" Target="http://www.drs.illinois.edu/training/index.aspx" TargetMode="External"/><Relationship Id="rId7" Type="http://schemas.openxmlformats.org/officeDocument/2006/relationships/hyperlink" Target="http://www.thorlabs.com/Thorcat/15700/TST001-Manual.pdf" TargetMode="External"/><Relationship Id="rId2" Type="http://schemas.openxmlformats.org/officeDocument/2006/relationships/hyperlink" Target="https://webmail.illinois.edu/owa/redir.aspx?C=kiIkYM16rUWg4fkm1dBbcfgPURZPf88I3_zJXNaCksJZJ8OxhQf47C-s3DjaamWZTnSmfU3qews.&amp;URL=http%3a%2f%2fwww.drs.illinois.edu%2ftraining%2findex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orlabs.com/catalogpages/V21/256.PDF" TargetMode="External"/><Relationship Id="rId11" Type="http://schemas.openxmlformats.org/officeDocument/2006/relationships/hyperlink" Target="http://spie.org/Documents/Publications/00%20STEP%20Module%2003.pdf" TargetMode="External"/><Relationship Id="rId5" Type="http://schemas.openxmlformats.org/officeDocument/2006/relationships/hyperlink" Target="http://www.thorlabs.com/Thorcat/11800/ZST25B-Manual.pdf" TargetMode="External"/><Relationship Id="rId10" Type="http://schemas.openxmlformats.org/officeDocument/2006/relationships/hyperlink" Target="http://www.youtube.com/watch?v=gZNm7L96pfY" TargetMode="External"/><Relationship Id="rId4" Type="http://schemas.openxmlformats.org/officeDocument/2006/relationships/hyperlink" Target="http://www.thorlabs.com/catalogpages/V21/609.PDF" TargetMode="External"/><Relationship Id="rId9" Type="http://schemas.openxmlformats.org/officeDocument/2006/relationships/hyperlink" Target="http://www.thorlabs.com/Thorcat/15800/TCH002-Manual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57" y="762000"/>
            <a:ext cx="8153400" cy="1927225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Automatic alignment of a diffraction phase microscope for wafer defect inspection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0"/>
            <a:ext cx="7772400" cy="2438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Graduate mentor: Renjie Zhou</a:t>
            </a:r>
          </a:p>
          <a:p>
            <a:pPr algn="ctr"/>
            <a:r>
              <a:rPr lang="en-US" sz="2800" dirty="0" smtClean="0"/>
              <a:t>Faculty mentor: Lynford Goddard</a:t>
            </a:r>
            <a:endParaRPr lang="en-US" sz="2800" dirty="0"/>
          </a:p>
          <a:p>
            <a:pPr algn="ctr"/>
            <a:r>
              <a:rPr lang="en-US" sz="2800" dirty="0" smtClean="0"/>
              <a:t>By: Melissa Crawford </a:t>
            </a:r>
          </a:p>
          <a:p>
            <a:pPr algn="ctr"/>
            <a:r>
              <a:rPr lang="en-US" sz="2800" dirty="0" smtClean="0"/>
              <a:t>(undergraduate student)</a:t>
            </a:r>
          </a:p>
        </p:txBody>
      </p:sp>
    </p:spTree>
    <p:extLst>
      <p:ext uri="{BB962C8B-B14F-4D97-AF65-F5344CB8AC3E}">
        <p14:creationId xmlns:p14="http://schemas.microsoft.com/office/powerpoint/2010/main" val="2449435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143000"/>
            <a:ext cx="8001000" cy="5333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The project involve creating a motion controlled stage that is a double to part of a setup in another lab. On this setup I am working to precisely place a very small pinhole in the Fourier plane of a diffraction phase microscope. On this setup I am trying to create an automatic alignment system and the control code to go along with it. When I am done with my part of the project, it has to be transferred to the overall setup. My work is to help improve the stability of this microscope tool and save a lot of time that investigators currently spend on performing alignment.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34184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u="sng" dirty="0" smtClean="0"/>
              <a:t>Project Summary</a:t>
            </a:r>
            <a:endParaRPr lang="en-US" sz="5400" u="sng" dirty="0"/>
          </a:p>
        </p:txBody>
      </p:sp>
    </p:spTree>
    <p:extLst>
      <p:ext uri="{BB962C8B-B14F-4D97-AF65-F5344CB8AC3E}">
        <p14:creationId xmlns:p14="http://schemas.microsoft.com/office/powerpoint/2010/main" val="141362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2296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u="sng" dirty="0" smtClean="0"/>
              <a:t>Safety </a:t>
            </a:r>
          </a:p>
          <a:p>
            <a:r>
              <a:rPr lang="en-US" sz="1800" dirty="0" smtClean="0"/>
              <a:t>1</a:t>
            </a:r>
            <a:r>
              <a:rPr lang="en-US" sz="1800" dirty="0"/>
              <a:t>. General Lab Safety: </a:t>
            </a:r>
            <a:r>
              <a:rPr lang="en-US" sz="1800" dirty="0">
                <a:hlinkClick r:id="rId2"/>
              </a:rPr>
              <a:t>http://www.drs.illinois.edu/training/index.aspx</a:t>
            </a:r>
            <a:endParaRPr lang="en-US" sz="1800" dirty="0"/>
          </a:p>
          <a:p>
            <a:r>
              <a:rPr lang="en-US" sz="1800" dirty="0"/>
              <a:t>2. Laser Safety: </a:t>
            </a:r>
            <a:r>
              <a:rPr lang="en-US" sz="1800" dirty="0">
                <a:hlinkClick r:id="rId3"/>
              </a:rPr>
              <a:t>http://www.drs.illinois.edu/training/index.aspx</a:t>
            </a:r>
            <a:endParaRPr lang="en-US" sz="1800" dirty="0"/>
          </a:p>
          <a:p>
            <a:r>
              <a:rPr lang="en-US" sz="1800" dirty="0"/>
              <a:t>3. Electrical Safety: </a:t>
            </a:r>
            <a:r>
              <a:rPr lang="en-US" sz="1800" dirty="0">
                <a:hlinkClick r:id="rId3"/>
              </a:rPr>
              <a:t>http://www.drs.illinois.edu/training/index.aspx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4. Attached safety documents </a:t>
            </a:r>
          </a:p>
          <a:p>
            <a:pPr marL="0" indent="0">
              <a:buNone/>
            </a:pPr>
            <a:r>
              <a:rPr lang="en-US" sz="1800" u="sng" dirty="0" smtClean="0"/>
              <a:t>Paper</a:t>
            </a:r>
          </a:p>
          <a:p>
            <a:r>
              <a:rPr lang="en-US" sz="1800" dirty="0" smtClean="0"/>
              <a:t>Optically monitoring and controlling </a:t>
            </a:r>
            <a:r>
              <a:rPr lang="en-US" sz="1800" dirty="0" err="1" smtClean="0"/>
              <a:t>nanoscale</a:t>
            </a:r>
            <a:r>
              <a:rPr lang="en-US" sz="1800" dirty="0" smtClean="0"/>
              <a:t> topography during semiconductor etching --http://www.nature.com/lsa/journal/v1/n9/pdf/lsa201230a.pdf</a:t>
            </a:r>
          </a:p>
          <a:p>
            <a:pPr marL="0" indent="0">
              <a:buNone/>
            </a:pPr>
            <a:r>
              <a:rPr lang="en-US" sz="1800" u="sng" dirty="0" smtClean="0"/>
              <a:t>Additional information</a:t>
            </a:r>
          </a:p>
          <a:p>
            <a:r>
              <a:rPr lang="en-US" sz="1800" dirty="0" smtClean="0"/>
              <a:t>Product manuals</a:t>
            </a:r>
          </a:p>
          <a:p>
            <a:pPr lvl="1"/>
            <a:r>
              <a:rPr lang="en-US" sz="1400" dirty="0" smtClean="0">
                <a:solidFill>
                  <a:srgbClr val="1155CC"/>
                </a:solidFill>
                <a:hlinkClick r:id="rId4"/>
              </a:rPr>
              <a:t>http</a:t>
            </a:r>
            <a:r>
              <a:rPr lang="en-US" sz="1400" dirty="0">
                <a:solidFill>
                  <a:srgbClr val="1155CC"/>
                </a:solidFill>
                <a:hlinkClick r:id="rId4"/>
              </a:rPr>
              <a:t>://www.thorlabs.com/catalogpages/V21/609.PDF</a:t>
            </a:r>
            <a:endParaRPr lang="en-US" sz="1400" b="0" i="0" dirty="0" smtClean="0">
              <a:solidFill>
                <a:srgbClr val="222222"/>
              </a:solidFill>
              <a:effectLst/>
              <a:latin typeface="arial"/>
            </a:endParaRPr>
          </a:p>
          <a:p>
            <a:pPr lvl="1"/>
            <a:r>
              <a:rPr lang="en-US" sz="1400" dirty="0">
                <a:solidFill>
                  <a:srgbClr val="1155CC"/>
                </a:solidFill>
                <a:hlinkClick r:id="rId5"/>
              </a:rPr>
              <a:t>http://www.thorlabs.com/Thorcat/11800/ZST25B-Manual.pdf</a:t>
            </a:r>
            <a:endParaRPr lang="en-US" sz="1400" b="0" i="0" dirty="0" smtClean="0">
              <a:solidFill>
                <a:srgbClr val="222222"/>
              </a:solidFill>
              <a:effectLst/>
              <a:latin typeface="arial"/>
            </a:endParaRPr>
          </a:p>
          <a:p>
            <a:pPr lvl="1"/>
            <a:r>
              <a:rPr lang="en-US" sz="1400" dirty="0">
                <a:solidFill>
                  <a:srgbClr val="1155CC"/>
                </a:solidFill>
                <a:hlinkClick r:id="rId6"/>
              </a:rPr>
              <a:t>http://www.thorlabs.com/catalogpages/V21/256.PDF</a:t>
            </a:r>
            <a:endParaRPr lang="en-US" sz="1400" b="0" i="0" dirty="0" smtClean="0">
              <a:solidFill>
                <a:srgbClr val="222222"/>
              </a:solidFill>
              <a:effectLst/>
              <a:latin typeface="arial"/>
            </a:endParaRPr>
          </a:p>
          <a:p>
            <a:pPr lvl="1"/>
            <a:r>
              <a:rPr lang="en-US" sz="1400" dirty="0">
                <a:solidFill>
                  <a:srgbClr val="1155CC"/>
                </a:solidFill>
                <a:hlinkClick r:id="rId7"/>
              </a:rPr>
              <a:t>http://www.thorlabs.com/Thorcat/15700/TST001-Manual.pdf</a:t>
            </a:r>
            <a:endParaRPr lang="en-US" sz="1400" b="0" i="0" dirty="0" smtClean="0">
              <a:solidFill>
                <a:srgbClr val="222222"/>
              </a:solidFill>
              <a:effectLst/>
              <a:latin typeface="arial"/>
            </a:endParaRPr>
          </a:p>
          <a:p>
            <a:pPr lvl="1"/>
            <a:r>
              <a:rPr lang="en-US" sz="1400" dirty="0">
                <a:solidFill>
                  <a:srgbClr val="1155CC"/>
                </a:solidFill>
                <a:hlinkClick r:id="rId8"/>
              </a:rPr>
              <a:t>http://www.thorlabs.com/catalogpages/V21/621.PDF</a:t>
            </a:r>
            <a:endParaRPr lang="en-US" sz="1400" b="0" i="0" dirty="0" smtClean="0">
              <a:solidFill>
                <a:srgbClr val="222222"/>
              </a:solidFill>
              <a:effectLst/>
              <a:latin typeface="arial"/>
            </a:endParaRPr>
          </a:p>
          <a:p>
            <a:pPr lvl="1"/>
            <a:r>
              <a:rPr lang="en-US" sz="1400" dirty="0">
                <a:solidFill>
                  <a:srgbClr val="1155CC"/>
                </a:solidFill>
                <a:hlinkClick r:id="rId9"/>
              </a:rPr>
              <a:t>http://www.thorlabs.com/Thorcat/15800/TCH002-Manual.pdf</a:t>
            </a:r>
            <a:endParaRPr lang="en-US" sz="1400" b="0" i="0" dirty="0" smtClean="0">
              <a:solidFill>
                <a:srgbClr val="222222"/>
              </a:solidFill>
              <a:effectLst/>
              <a:latin typeface="arial"/>
            </a:endParaRPr>
          </a:p>
          <a:p>
            <a:r>
              <a:rPr lang="en-US" sz="1800" dirty="0" smtClean="0"/>
              <a:t>Fourier Transforms</a:t>
            </a:r>
          </a:p>
          <a:p>
            <a:pPr lvl="1"/>
            <a:r>
              <a:rPr lang="en-US" sz="1400" dirty="0">
                <a:hlinkClick r:id="rId10"/>
              </a:rPr>
              <a:t>http://www.youtube.com/watch?v=gZNm7L96pfY</a:t>
            </a:r>
            <a:endParaRPr lang="en-US" sz="1400" dirty="0" smtClean="0"/>
          </a:p>
          <a:p>
            <a:r>
              <a:rPr lang="en-US" sz="1800" dirty="0" smtClean="0"/>
              <a:t>General Optics</a:t>
            </a:r>
          </a:p>
          <a:p>
            <a:pPr lvl="1"/>
            <a:r>
              <a:rPr lang="en-US" sz="1400" dirty="0"/>
              <a:t> </a:t>
            </a:r>
            <a:r>
              <a:rPr lang="en-US" sz="1400" dirty="0">
                <a:hlinkClick r:id="rId11"/>
              </a:rPr>
              <a:t>http://spie.org/Documents/Publications/00%20STEP%20Module%2003.pdf</a:t>
            </a:r>
            <a:endParaRPr lang="en-US" sz="1400" dirty="0" smtClean="0"/>
          </a:p>
          <a:p>
            <a:r>
              <a:rPr lang="en-US" sz="1800" dirty="0" smtClean="0"/>
              <a:t>Coding</a:t>
            </a:r>
          </a:p>
          <a:p>
            <a:pPr lvl="1"/>
            <a:r>
              <a:rPr lang="en-US" sz="1400" dirty="0" err="1" smtClean="0"/>
              <a:t>Matlab</a:t>
            </a:r>
            <a:endParaRPr lang="en-US" sz="1400" dirty="0" smtClean="0"/>
          </a:p>
          <a:p>
            <a:pPr lvl="1"/>
            <a:r>
              <a:rPr lang="en-US" sz="1400" dirty="0" err="1" smtClean="0"/>
              <a:t>Laview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7939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8000" cy="1143000"/>
          </a:xfrm>
        </p:spPr>
        <p:txBody>
          <a:bodyPr/>
          <a:lstStyle/>
          <a:p>
            <a:pPr algn="ctr"/>
            <a:r>
              <a:rPr lang="en-US" u="sng" dirty="0" smtClean="0"/>
              <a:t>Tasks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2/25/13	Build basic assembly for holding pinhole filter</a:t>
            </a:r>
          </a:p>
          <a:p>
            <a:r>
              <a:rPr lang="en-US" dirty="0" smtClean="0"/>
              <a:t>3/5/13	Create and initial alignment system to get close</a:t>
            </a:r>
          </a:p>
          <a:p>
            <a:r>
              <a:rPr lang="en-US" dirty="0" smtClean="0"/>
              <a:t>3/19/13	Alignment system to finely adjust system to optimal location</a:t>
            </a:r>
          </a:p>
          <a:p>
            <a:r>
              <a:rPr lang="en-US" dirty="0" smtClean="0"/>
              <a:t>4/1/13	Transition system to Beckman</a:t>
            </a:r>
          </a:p>
          <a:p>
            <a:r>
              <a:rPr lang="en-US" dirty="0" smtClean="0"/>
              <a:t>4/10/13	Summarize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553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95</TotalTime>
  <Words>153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Automatic alignment of a diffraction phase microscope for wafer defect inspection</vt:lpstr>
      <vt:lpstr>PowerPoint Presentation</vt:lpstr>
      <vt:lpstr>PowerPoint Presentation</vt:lpstr>
      <vt:lpstr>Tasks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</dc:creator>
  <cp:lastModifiedBy>Melissa</cp:lastModifiedBy>
  <cp:revision>7</cp:revision>
  <dcterms:created xsi:type="dcterms:W3CDTF">2013-02-22T04:13:35Z</dcterms:created>
  <dcterms:modified xsi:type="dcterms:W3CDTF">2013-02-22T05:49:18Z</dcterms:modified>
</cp:coreProperties>
</file>