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691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ybelle Smith"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5" d="100"/>
          <a:sy n="25" d="100"/>
        </p:scale>
        <p:origin x="3048" y="-12"/>
      </p:cViewPr>
      <p:guideLst>
        <p:guide orient="horz" pos="10368"/>
        <p:guide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smtClean="0"/>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C73A73-DBB7-462E-B059-82514ADCE74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4E9C-829F-46C4-81AD-81F4231758BD}" type="slidenum">
              <a:rPr lang="en-US" smtClean="0"/>
              <a:t>‹#›</a:t>
            </a:fld>
            <a:endParaRPr lang="en-US"/>
          </a:p>
        </p:txBody>
      </p:sp>
    </p:spTree>
    <p:extLst>
      <p:ext uri="{BB962C8B-B14F-4D97-AF65-F5344CB8AC3E}">
        <p14:creationId xmlns:p14="http://schemas.microsoft.com/office/powerpoint/2010/main" val="351246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73A73-DBB7-462E-B059-82514ADCE74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4E9C-829F-46C4-81AD-81F4231758BD}" type="slidenum">
              <a:rPr lang="en-US" smtClean="0"/>
              <a:t>‹#›</a:t>
            </a:fld>
            <a:endParaRPr lang="en-US"/>
          </a:p>
        </p:txBody>
      </p:sp>
    </p:spTree>
    <p:extLst>
      <p:ext uri="{BB962C8B-B14F-4D97-AF65-F5344CB8AC3E}">
        <p14:creationId xmlns:p14="http://schemas.microsoft.com/office/powerpoint/2010/main" val="124319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73A73-DBB7-462E-B059-82514ADCE74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4E9C-829F-46C4-81AD-81F4231758BD}" type="slidenum">
              <a:rPr lang="en-US" smtClean="0"/>
              <a:t>‹#›</a:t>
            </a:fld>
            <a:endParaRPr lang="en-US"/>
          </a:p>
        </p:txBody>
      </p:sp>
    </p:spTree>
    <p:extLst>
      <p:ext uri="{BB962C8B-B14F-4D97-AF65-F5344CB8AC3E}">
        <p14:creationId xmlns:p14="http://schemas.microsoft.com/office/powerpoint/2010/main" val="256244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73A73-DBB7-462E-B059-82514ADCE74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4E9C-829F-46C4-81AD-81F4231758BD}" type="slidenum">
              <a:rPr lang="en-US" smtClean="0"/>
              <a:t>‹#›</a:t>
            </a:fld>
            <a:endParaRPr lang="en-US"/>
          </a:p>
        </p:txBody>
      </p:sp>
    </p:spTree>
    <p:extLst>
      <p:ext uri="{BB962C8B-B14F-4D97-AF65-F5344CB8AC3E}">
        <p14:creationId xmlns:p14="http://schemas.microsoft.com/office/powerpoint/2010/main" val="248420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smtClean="0"/>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C73A73-DBB7-462E-B059-82514ADCE74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74E9C-829F-46C4-81AD-81F4231758BD}" type="slidenum">
              <a:rPr lang="en-US" smtClean="0"/>
              <a:t>‹#›</a:t>
            </a:fld>
            <a:endParaRPr lang="en-US"/>
          </a:p>
        </p:txBody>
      </p:sp>
    </p:spTree>
    <p:extLst>
      <p:ext uri="{BB962C8B-B14F-4D97-AF65-F5344CB8AC3E}">
        <p14:creationId xmlns:p14="http://schemas.microsoft.com/office/powerpoint/2010/main" val="149932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73A73-DBB7-462E-B059-82514ADCE743}"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74E9C-829F-46C4-81AD-81F4231758BD}" type="slidenum">
              <a:rPr lang="en-US" smtClean="0"/>
              <a:t>‹#›</a:t>
            </a:fld>
            <a:endParaRPr lang="en-US"/>
          </a:p>
        </p:txBody>
      </p:sp>
    </p:spTree>
    <p:extLst>
      <p:ext uri="{BB962C8B-B14F-4D97-AF65-F5344CB8AC3E}">
        <p14:creationId xmlns:p14="http://schemas.microsoft.com/office/powerpoint/2010/main" val="359730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C73A73-DBB7-462E-B059-82514ADCE743}" type="datetimeFigureOut">
              <a:rPr lang="en-US" smtClean="0"/>
              <a:t>4/24/2016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74E9C-829F-46C4-81AD-81F4231758BD}" type="slidenum">
              <a:rPr lang="en-US" smtClean="0"/>
              <a:t>‹#›</a:t>
            </a:fld>
            <a:endParaRPr lang="en-US"/>
          </a:p>
        </p:txBody>
      </p:sp>
    </p:spTree>
    <p:extLst>
      <p:ext uri="{BB962C8B-B14F-4D97-AF65-F5344CB8AC3E}">
        <p14:creationId xmlns:p14="http://schemas.microsoft.com/office/powerpoint/2010/main" val="184890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C73A73-DBB7-462E-B059-82514ADCE743}" type="datetimeFigureOut">
              <a:rPr lang="en-US" smtClean="0"/>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74E9C-829F-46C4-81AD-81F4231758BD}" type="slidenum">
              <a:rPr lang="en-US" smtClean="0"/>
              <a:t>‹#›</a:t>
            </a:fld>
            <a:endParaRPr lang="en-US"/>
          </a:p>
        </p:txBody>
      </p:sp>
    </p:spTree>
    <p:extLst>
      <p:ext uri="{BB962C8B-B14F-4D97-AF65-F5344CB8AC3E}">
        <p14:creationId xmlns:p14="http://schemas.microsoft.com/office/powerpoint/2010/main" val="254748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73A73-DBB7-462E-B059-82514ADCE743}" type="datetimeFigureOut">
              <a:rPr lang="en-US" smtClean="0"/>
              <a:t>4/24/2016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74E9C-829F-46C4-81AD-81F4231758BD}" type="slidenum">
              <a:rPr lang="en-US" smtClean="0"/>
              <a:t>‹#›</a:t>
            </a:fld>
            <a:endParaRPr lang="en-US"/>
          </a:p>
        </p:txBody>
      </p:sp>
    </p:spTree>
    <p:extLst>
      <p:ext uri="{BB962C8B-B14F-4D97-AF65-F5344CB8AC3E}">
        <p14:creationId xmlns:p14="http://schemas.microsoft.com/office/powerpoint/2010/main" val="171949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smtClean="0"/>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Edit Master text styles</a:t>
            </a:r>
          </a:p>
        </p:txBody>
      </p:sp>
      <p:sp>
        <p:nvSpPr>
          <p:cNvPr id="5" name="Date Placeholder 4"/>
          <p:cNvSpPr>
            <a:spLocks noGrp="1"/>
          </p:cNvSpPr>
          <p:nvPr>
            <p:ph type="dt" sz="half" idx="10"/>
          </p:nvPr>
        </p:nvSpPr>
        <p:spPr/>
        <p:txBody>
          <a:bodyPr/>
          <a:lstStyle/>
          <a:p>
            <a:fld id="{47C73A73-DBB7-462E-B059-82514ADCE743}"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74E9C-829F-46C4-81AD-81F4231758BD}" type="slidenum">
              <a:rPr lang="en-US" smtClean="0"/>
              <a:t>‹#›</a:t>
            </a:fld>
            <a:endParaRPr lang="en-US"/>
          </a:p>
        </p:txBody>
      </p:sp>
    </p:spTree>
    <p:extLst>
      <p:ext uri="{BB962C8B-B14F-4D97-AF65-F5344CB8AC3E}">
        <p14:creationId xmlns:p14="http://schemas.microsoft.com/office/powerpoint/2010/main" val="321329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smtClean="0"/>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Edit Master text styles</a:t>
            </a:r>
          </a:p>
        </p:txBody>
      </p:sp>
      <p:sp>
        <p:nvSpPr>
          <p:cNvPr id="5" name="Date Placeholder 4"/>
          <p:cNvSpPr>
            <a:spLocks noGrp="1"/>
          </p:cNvSpPr>
          <p:nvPr>
            <p:ph type="dt" sz="half" idx="10"/>
          </p:nvPr>
        </p:nvSpPr>
        <p:spPr/>
        <p:txBody>
          <a:bodyPr/>
          <a:lstStyle/>
          <a:p>
            <a:fld id="{47C73A73-DBB7-462E-B059-82514ADCE743}"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74E9C-829F-46C4-81AD-81F4231758BD}" type="slidenum">
              <a:rPr lang="en-US" smtClean="0"/>
              <a:t>‹#›</a:t>
            </a:fld>
            <a:endParaRPr lang="en-US"/>
          </a:p>
        </p:txBody>
      </p:sp>
    </p:spTree>
    <p:extLst>
      <p:ext uri="{BB962C8B-B14F-4D97-AF65-F5344CB8AC3E}">
        <p14:creationId xmlns:p14="http://schemas.microsoft.com/office/powerpoint/2010/main" val="166222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47C73A73-DBB7-462E-B059-82514ADCE743}" type="datetimeFigureOut">
              <a:rPr lang="en-US" smtClean="0"/>
              <a:t>4/24/2016</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A2274E9C-829F-46C4-81AD-81F4231758BD}" type="slidenum">
              <a:rPr lang="en-US" smtClean="0"/>
              <a:t>‹#›</a:t>
            </a:fld>
            <a:endParaRPr lang="en-US"/>
          </a:p>
        </p:txBody>
      </p:sp>
    </p:spTree>
    <p:extLst>
      <p:ext uri="{BB962C8B-B14F-4D97-AF65-F5344CB8AC3E}">
        <p14:creationId xmlns:p14="http://schemas.microsoft.com/office/powerpoint/2010/main" val="4142958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wmf"/><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image" Target="../media/image8.wmf"/><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23" name="Rectangle 22"/>
          <p:cNvSpPr/>
          <p:nvPr/>
        </p:nvSpPr>
        <p:spPr>
          <a:xfrm>
            <a:off x="0" y="2903940"/>
            <a:ext cx="21945600" cy="285396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097280" y="640080"/>
            <a:ext cx="19787911" cy="754620"/>
          </a:xfrm>
        </p:spPr>
        <p:txBody>
          <a:bodyPr>
            <a:normAutofit/>
          </a:bodyPr>
          <a:lstStyle/>
          <a:p>
            <a:pPr algn="ctr"/>
            <a:r>
              <a:rPr lang="en-US" sz="4400" dirty="0" smtClean="0">
                <a:solidFill>
                  <a:schemeClr val="bg1"/>
                </a:solidFill>
                <a:latin typeface="Arial" panose="020B0604020202020204" pitchFamily="34" charset="0"/>
                <a:cs typeface="Arial" panose="020B0604020202020204" pitchFamily="34" charset="0"/>
              </a:rPr>
              <a:t>Machine Learning for Visual Scene Classification with EEG Data</a:t>
            </a:r>
            <a:endParaRPr lang="en-US" sz="4400" dirty="0">
              <a:solidFill>
                <a:schemeClr val="bg1"/>
              </a:solidFill>
              <a:latin typeface="Arial" panose="020B0604020202020204" pitchFamily="34" charset="0"/>
              <a:cs typeface="Arial" panose="020B0604020202020204" pitchFamily="34" charset="0"/>
            </a:endParaRPr>
          </a:p>
        </p:txBody>
      </p:sp>
      <p:sp>
        <p:nvSpPr>
          <p:cNvPr id="9" name="Title 4"/>
          <p:cNvSpPr txBox="1">
            <a:spLocks/>
          </p:cNvSpPr>
          <p:nvPr/>
        </p:nvSpPr>
        <p:spPr>
          <a:xfrm>
            <a:off x="1097279" y="1306209"/>
            <a:ext cx="19787911" cy="754620"/>
          </a:xfrm>
          <a:prstGeom prst="rect">
            <a:avLst/>
          </a:prstGeom>
        </p:spPr>
        <p:txBody>
          <a:bodyPr vert="horz" lIns="91440" tIns="45720" rIns="91440" bIns="45720" rtlCol="0" anchor="ctr">
            <a:normAutofit fontScale="97500"/>
          </a:bodyPr>
          <a:lst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a:lstStyle>
          <a:p>
            <a:pPr algn="ctr"/>
            <a:r>
              <a:rPr lang="en-US" sz="3600" dirty="0" smtClean="0">
                <a:solidFill>
                  <a:schemeClr val="bg1"/>
                </a:solidFill>
                <a:latin typeface="Arial" panose="020B0604020202020204" pitchFamily="34" charset="0"/>
                <a:cs typeface="Arial" panose="020B0604020202020204" pitchFamily="34" charset="0"/>
              </a:rPr>
              <a:t>Hammad Khan</a:t>
            </a:r>
            <a:r>
              <a:rPr lang="en-US" sz="3600" baseline="30000" dirty="0" smtClean="0">
                <a:solidFill>
                  <a:schemeClr val="bg1"/>
                </a:solidFill>
                <a:latin typeface="Arial" panose="020B0604020202020204" pitchFamily="34" charset="0"/>
                <a:cs typeface="Arial" panose="020B0604020202020204" pitchFamily="34" charset="0"/>
              </a:rPr>
              <a:t>1</a:t>
            </a:r>
            <a:r>
              <a:rPr lang="en-US" sz="3600" dirty="0" smtClean="0">
                <a:solidFill>
                  <a:schemeClr val="bg1"/>
                </a:solidFill>
                <a:latin typeface="Arial" panose="020B0604020202020204" pitchFamily="34" charset="0"/>
                <a:cs typeface="Arial" panose="020B0604020202020204" pitchFamily="34" charset="0"/>
              </a:rPr>
              <a:t>, Kush Mittal</a:t>
            </a:r>
            <a:r>
              <a:rPr lang="en-US" sz="3600" baseline="30000" dirty="0">
                <a:solidFill>
                  <a:schemeClr val="bg1"/>
                </a:solidFill>
                <a:latin typeface="Arial" panose="020B0604020202020204" pitchFamily="34" charset="0"/>
                <a:cs typeface="Arial" panose="020B0604020202020204" pitchFamily="34" charset="0"/>
              </a:rPr>
              <a:t>1</a:t>
            </a:r>
            <a:r>
              <a:rPr lang="en-US" sz="3600" dirty="0" smtClean="0">
                <a:solidFill>
                  <a:schemeClr val="bg1"/>
                </a:solidFill>
                <a:latin typeface="Arial" panose="020B0604020202020204" pitchFamily="34" charset="0"/>
                <a:cs typeface="Arial" panose="020B0604020202020204" pitchFamily="34" charset="0"/>
              </a:rPr>
              <a:t>, Cybelle Smith</a:t>
            </a:r>
            <a:r>
              <a:rPr lang="en-US" sz="3600" baseline="30000" dirty="0" smtClean="0">
                <a:solidFill>
                  <a:schemeClr val="bg1"/>
                </a:solidFill>
                <a:latin typeface="Arial" panose="020B0604020202020204" pitchFamily="34" charset="0"/>
                <a:cs typeface="Arial" panose="020B0604020202020204" pitchFamily="34" charset="0"/>
              </a:rPr>
              <a:t>2</a:t>
            </a:r>
            <a:r>
              <a:rPr lang="en-US" sz="3600" dirty="0" smtClean="0">
                <a:solidFill>
                  <a:schemeClr val="bg1"/>
                </a:solidFill>
                <a:latin typeface="Arial" panose="020B0604020202020204" pitchFamily="34" charset="0"/>
                <a:cs typeface="Arial" panose="020B0604020202020204" pitchFamily="34" charset="0"/>
              </a:rPr>
              <a:t> (Mentor)</a:t>
            </a:r>
            <a:endParaRPr lang="en-US" sz="3600" dirty="0">
              <a:solidFill>
                <a:schemeClr val="bg1"/>
              </a:solidFill>
              <a:latin typeface="Arial" panose="020B0604020202020204" pitchFamily="34" charset="0"/>
              <a:cs typeface="Arial" panose="020B0604020202020204" pitchFamily="34" charset="0"/>
            </a:endParaRPr>
          </a:p>
        </p:txBody>
      </p:sp>
      <p:sp>
        <p:nvSpPr>
          <p:cNvPr id="10" name="Title 4"/>
          <p:cNvSpPr txBox="1">
            <a:spLocks/>
          </p:cNvSpPr>
          <p:nvPr/>
        </p:nvSpPr>
        <p:spPr>
          <a:xfrm>
            <a:off x="1097279" y="1972338"/>
            <a:ext cx="19787911" cy="754620"/>
          </a:xfrm>
          <a:prstGeom prst="rect">
            <a:avLst/>
          </a:prstGeom>
        </p:spPr>
        <p:txBody>
          <a:bodyPr vert="horz" lIns="91440" tIns="45720" rIns="91440" bIns="45720" rtlCol="0" anchor="ctr">
            <a:normAutofit fontScale="97500"/>
          </a:bodyPr>
          <a:lst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a:lstStyle>
          <a:p>
            <a:pPr algn="ctr"/>
            <a:r>
              <a:rPr lang="en-US" sz="2400" baseline="30000" dirty="0">
                <a:solidFill>
                  <a:schemeClr val="bg1"/>
                </a:solidFill>
                <a:latin typeface="Arial" panose="020B0604020202020204" pitchFamily="34" charset="0"/>
                <a:cs typeface="Arial" panose="020B0604020202020204" pitchFamily="34" charset="0"/>
              </a:rPr>
              <a:t>1</a:t>
            </a:r>
            <a:r>
              <a:rPr lang="en-US" sz="2400" dirty="0" smtClean="0">
                <a:solidFill>
                  <a:schemeClr val="bg1"/>
                </a:solidFill>
                <a:latin typeface="Arial" panose="020B0604020202020204" pitchFamily="34" charset="0"/>
                <a:cs typeface="Arial" panose="020B0604020202020204" pitchFamily="34" charset="0"/>
              </a:rPr>
              <a:t>Department of Computer Science, University of Illinois, Urbana-Champaign, </a:t>
            </a:r>
            <a:r>
              <a:rPr lang="en-US" sz="2400" baseline="30000" dirty="0" smtClean="0">
                <a:solidFill>
                  <a:schemeClr val="bg1"/>
                </a:solidFill>
                <a:latin typeface="Arial" panose="020B0604020202020204" pitchFamily="34" charset="0"/>
                <a:cs typeface="Arial" panose="020B0604020202020204" pitchFamily="34" charset="0"/>
              </a:rPr>
              <a:t>2</a:t>
            </a:r>
            <a:r>
              <a:rPr lang="en-US" sz="2400" dirty="0" smtClean="0">
                <a:solidFill>
                  <a:schemeClr val="bg1"/>
                </a:solidFill>
                <a:latin typeface="Arial" panose="020B0604020202020204" pitchFamily="34" charset="0"/>
                <a:cs typeface="Arial" panose="020B0604020202020204" pitchFamily="34" charset="0"/>
              </a:rPr>
              <a:t>Department of Psychology, University of Illinois, Urbana-Champaign </a:t>
            </a:r>
            <a:endParaRPr lang="en-US" sz="2400" dirty="0">
              <a:solidFill>
                <a:schemeClr val="bg1"/>
              </a:solidFill>
              <a:latin typeface="Arial" panose="020B0604020202020204" pitchFamily="34" charset="0"/>
              <a:cs typeface="Arial" panose="020B0604020202020204" pitchFamily="34" charset="0"/>
            </a:endParaRPr>
          </a:p>
        </p:txBody>
      </p:sp>
      <p:sp>
        <p:nvSpPr>
          <p:cNvPr id="11" name="Content Placeholder 5"/>
          <p:cNvSpPr txBox="1">
            <a:spLocks/>
          </p:cNvSpPr>
          <p:nvPr/>
        </p:nvSpPr>
        <p:spPr>
          <a:xfrm>
            <a:off x="1097279" y="10543758"/>
            <a:ext cx="9326880" cy="20359479"/>
          </a:xfrm>
          <a:prstGeom prst="rect">
            <a:avLst/>
          </a:prstGeom>
        </p:spPr>
        <p:txBody>
          <a:bodyPr vert="horz" lIns="91440" tIns="45720" rIns="91440" bIns="45720" rtlCol="0">
            <a:normAutofit/>
          </a:bodyPr>
          <a:lst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2800" b="1" spc="50" dirty="0" smtClean="0">
                <a:latin typeface="SansSerif" panose="00000400000000000000" pitchFamily="2" charset="2"/>
                <a:cs typeface="Arial" panose="020B0604020202020204" pitchFamily="34" charset="0"/>
              </a:rPr>
              <a:t>Methods</a:t>
            </a:r>
          </a:p>
          <a:p>
            <a:pPr marL="0" indent="0">
              <a:lnSpc>
                <a:spcPct val="110000"/>
              </a:lnSpc>
              <a:buNone/>
            </a:pPr>
            <a:r>
              <a:rPr lang="en-US" sz="2200" spc="50" dirty="0" smtClean="0">
                <a:latin typeface="SansSerif" panose="00000400000000000000" pitchFamily="2" charset="2"/>
                <a:cs typeface="Arial" panose="020B0604020202020204" pitchFamily="34" charset="0"/>
              </a:rPr>
              <a:t>A logistic regression algorithm is used to train a model to categorize scene classes and differentiate between left and right visual fields.</a:t>
            </a:r>
          </a:p>
          <a:p>
            <a:pPr marL="514350" indent="-514350">
              <a:lnSpc>
                <a:spcPct val="110000"/>
              </a:lnSpc>
              <a:buFont typeface="+mj-lt"/>
              <a:buAutoNum type="romanUcPeriod"/>
            </a:pPr>
            <a:r>
              <a:rPr lang="en-US" sz="2200" i="1" spc="50" dirty="0" smtClean="0">
                <a:latin typeface="SansSerif" panose="00000400000000000000" pitchFamily="2" charset="2"/>
                <a:cs typeface="Arial" panose="020B0604020202020204" pitchFamily="34" charset="0"/>
              </a:rPr>
              <a:t>EEG Dataset: </a:t>
            </a:r>
            <a:r>
              <a:rPr lang="en-US" sz="2200" spc="50" dirty="0" smtClean="0">
                <a:latin typeface="SansSerif" panose="00000400000000000000" pitchFamily="2" charset="2"/>
                <a:cs typeface="Arial" panose="020B0604020202020204" pitchFamily="34" charset="0"/>
              </a:rPr>
              <a:t>The EEG dataset analyzed was obtained from the Cognition and Brain Lab at the University of Illinois from the recordings of one subject on 26 electrode channels.</a:t>
            </a: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r>
              <a:rPr lang="en-US" sz="2200" i="1" spc="50" dirty="0" smtClean="0">
                <a:latin typeface="SansSerif" panose="00000400000000000000" pitchFamily="2" charset="2"/>
                <a:cs typeface="Arial" panose="020B0604020202020204" pitchFamily="34" charset="0"/>
              </a:rPr>
              <a:t>Pre-processing:</a:t>
            </a:r>
            <a:r>
              <a:rPr lang="en-US" sz="2200" spc="50" dirty="0" smtClean="0">
                <a:latin typeface="SansSerif" panose="00000400000000000000" pitchFamily="2" charset="2"/>
                <a:cs typeface="Arial" panose="020B0604020202020204" pitchFamily="34" charset="0"/>
              </a:rPr>
              <a:t> </a:t>
            </a:r>
            <a:r>
              <a:rPr lang="en-US" sz="2200" spc="50" dirty="0">
                <a:latin typeface="SansSerif" panose="00000400000000000000" pitchFamily="2" charset="2"/>
                <a:cs typeface="Arial" panose="020B0604020202020204" pitchFamily="34" charset="0"/>
              </a:rPr>
              <a:t>Raw continuous EEG </a:t>
            </a:r>
            <a:r>
              <a:rPr lang="en-US" sz="2200" spc="50" dirty="0" smtClean="0">
                <a:latin typeface="SansSerif" panose="00000400000000000000" pitchFamily="2" charset="2"/>
                <a:cs typeface="Arial" panose="020B0604020202020204" pitchFamily="34" charset="0"/>
              </a:rPr>
              <a:t>waveforms converted </a:t>
            </a:r>
            <a:r>
              <a:rPr lang="en-US" sz="2200" spc="50" dirty="0">
                <a:latin typeface="SansSerif" panose="00000400000000000000" pitchFamily="2" charset="2"/>
                <a:cs typeface="Arial" panose="020B0604020202020204" pitchFamily="34" charset="0"/>
              </a:rPr>
              <a:t>into epoched data </a:t>
            </a:r>
            <a:r>
              <a:rPr lang="en-US" sz="2200" spc="50" dirty="0" smtClean="0">
                <a:latin typeface="SansSerif" panose="00000400000000000000" pitchFamily="2" charset="2"/>
                <a:cs typeface="Arial" panose="020B0604020202020204" pitchFamily="34" charset="0"/>
              </a:rPr>
              <a:t>intervals (-200-1000ms). Data baselined and low pass filtered (30 Hz cutoff) prior to feature extraction. </a:t>
            </a:r>
          </a:p>
          <a:p>
            <a:pPr marL="514350" indent="-514350">
              <a:lnSpc>
                <a:spcPct val="110000"/>
              </a:lnSpc>
              <a:buFont typeface="+mj-lt"/>
              <a:buAutoNum type="romanUcPeriod"/>
            </a:pPr>
            <a:r>
              <a:rPr lang="en-US" sz="2200" i="1" spc="50" dirty="0" smtClean="0">
                <a:latin typeface="SansSerif" panose="00000400000000000000" pitchFamily="2" charset="2"/>
                <a:cs typeface="Arial" panose="020B0604020202020204" pitchFamily="34" charset="0"/>
              </a:rPr>
              <a:t>Artifact Rejection:</a:t>
            </a:r>
            <a:r>
              <a:rPr lang="en-US" sz="2200" spc="50" dirty="0" smtClean="0">
                <a:latin typeface="SansSerif" panose="00000400000000000000" pitchFamily="2" charset="2"/>
                <a:cs typeface="Arial" panose="020B0604020202020204" pitchFamily="34" charset="0"/>
              </a:rPr>
              <a:t> Trials with eye blinks, eye movements, or other artifacts were removed prior to analysis. </a:t>
            </a:r>
          </a:p>
          <a:p>
            <a:pPr marL="514350" indent="-514350">
              <a:lnSpc>
                <a:spcPct val="110000"/>
              </a:lnSpc>
              <a:buFont typeface="+mj-lt"/>
              <a:buAutoNum type="romanUcPeriod"/>
            </a:pPr>
            <a:r>
              <a:rPr lang="en-US" sz="2200" i="1" spc="50" dirty="0" smtClean="0">
                <a:latin typeface="SansSerif" panose="00000400000000000000" pitchFamily="2" charset="2"/>
                <a:cs typeface="Arial" panose="020B0604020202020204" pitchFamily="34" charset="0"/>
              </a:rPr>
              <a:t>EEG Analysis:</a:t>
            </a:r>
            <a:r>
              <a:rPr lang="en-US" sz="2200" spc="50" dirty="0" smtClean="0">
                <a:latin typeface="SansSerif" panose="00000400000000000000" pitchFamily="2" charset="2"/>
                <a:cs typeface="Arial" panose="020B0604020202020204" pitchFamily="34" charset="0"/>
              </a:rPr>
              <a:t> </a:t>
            </a:r>
            <a:r>
              <a:rPr lang="en-US" sz="2200" spc="50" dirty="0" smtClean="0">
                <a:latin typeface="SansSerif" panose="00000400000000000000" pitchFamily="2" charset="2"/>
                <a:cs typeface="Arial" panose="020B0604020202020204" pitchFamily="34" charset="0"/>
              </a:rPr>
              <a:t>Feature </a:t>
            </a:r>
            <a:r>
              <a:rPr lang="en-US" sz="2200" spc="50" dirty="0" smtClean="0">
                <a:latin typeface="SansSerif" panose="00000400000000000000" pitchFamily="2" charset="2"/>
                <a:cs typeface="Arial" panose="020B0604020202020204" pitchFamily="34" charset="0"/>
              </a:rPr>
              <a:t>set = z-score of mean EEG for each channel over intervals of </a:t>
            </a:r>
            <a:r>
              <a:rPr lang="en-US" sz="2200" spc="50" dirty="0" smtClean="0">
                <a:latin typeface="SansSerif" panose="00000400000000000000" pitchFamily="2" charset="2"/>
                <a:cs typeface="Arial" panose="020B0604020202020204" pitchFamily="34" charset="0"/>
              </a:rPr>
              <a:t>200ms </a:t>
            </a:r>
            <a:r>
              <a:rPr lang="en-US" sz="2200" spc="50" dirty="0" smtClean="0">
                <a:latin typeface="SansSerif" panose="00000400000000000000" pitchFamily="2" charset="2"/>
                <a:cs typeface="Arial" panose="020B0604020202020204" pitchFamily="34" charset="0"/>
              </a:rPr>
              <a:t>(step size: </a:t>
            </a:r>
            <a:r>
              <a:rPr lang="en-US" sz="2200" spc="50" dirty="0" smtClean="0">
                <a:latin typeface="SansSerif" panose="00000400000000000000" pitchFamily="2" charset="2"/>
                <a:cs typeface="Arial" panose="020B0604020202020204" pitchFamily="34" charset="0"/>
              </a:rPr>
              <a:t>40ms</a:t>
            </a:r>
            <a:r>
              <a:rPr lang="en-US" sz="2200" spc="50" dirty="0" smtClean="0">
                <a:latin typeface="SansSerif" panose="00000400000000000000" pitchFamily="2" charset="2"/>
                <a:cs typeface="Arial" panose="020B0604020202020204" pitchFamily="34" charset="0"/>
              </a:rPr>
              <a:t>) and </a:t>
            </a:r>
            <a:r>
              <a:rPr lang="en-US" sz="2200" spc="50" dirty="0" smtClean="0">
                <a:latin typeface="SansSerif" panose="00000400000000000000" pitchFamily="2" charset="2"/>
                <a:cs typeface="Arial" panose="020B0604020202020204" pitchFamily="34" charset="0"/>
              </a:rPr>
              <a:t>40ms  (</a:t>
            </a:r>
            <a:r>
              <a:rPr lang="en-US" sz="2200" spc="50" dirty="0" smtClean="0">
                <a:latin typeface="SansSerif" panose="00000400000000000000" pitchFamily="2" charset="2"/>
                <a:cs typeface="Arial" panose="020B0604020202020204" pitchFamily="34" charset="0"/>
              </a:rPr>
              <a:t>step size: </a:t>
            </a:r>
            <a:r>
              <a:rPr lang="en-US" sz="2200" spc="50" dirty="0" smtClean="0">
                <a:latin typeface="SansSerif" panose="00000400000000000000" pitchFamily="2" charset="2"/>
                <a:cs typeface="Arial" panose="020B0604020202020204" pitchFamily="34" charset="0"/>
              </a:rPr>
              <a:t>12ms</a:t>
            </a:r>
            <a:r>
              <a:rPr lang="en-US" sz="2200" spc="50" dirty="0" smtClean="0">
                <a:latin typeface="SansSerif" panose="00000400000000000000" pitchFamily="2" charset="2"/>
                <a:cs typeface="Arial" panose="020B0604020202020204" pitchFamily="34" charset="0"/>
              </a:rPr>
              <a:t>) from 0 to </a:t>
            </a:r>
            <a:r>
              <a:rPr lang="en-US" sz="2200" spc="50" dirty="0" smtClean="0">
                <a:latin typeface="SansSerif" panose="00000400000000000000" pitchFamily="2" charset="2"/>
                <a:cs typeface="Arial" panose="020B0604020202020204" pitchFamily="34" charset="0"/>
              </a:rPr>
              <a:t>1000ms </a:t>
            </a: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a:latin typeface="SansSerif" panose="00000400000000000000" pitchFamily="2" charset="2"/>
              <a:cs typeface="Arial" panose="020B0604020202020204" pitchFamily="34" charset="0"/>
            </a:endParaRPr>
          </a:p>
        </p:txBody>
      </p:sp>
      <p:pic>
        <p:nvPicPr>
          <p:cNvPr id="12" name="Picture 11"/>
          <p:cNvPicPr>
            <a:picLocks noChangeAspect="1"/>
          </p:cNvPicPr>
          <p:nvPr/>
        </p:nvPicPr>
        <p:blipFill>
          <a:blip r:embed="rId2"/>
          <a:stretch>
            <a:fillRect/>
          </a:stretch>
        </p:blipFill>
        <p:spPr>
          <a:xfrm>
            <a:off x="1939288" y="13690600"/>
            <a:ext cx="1985012" cy="1488759"/>
          </a:xfrm>
          <a:prstGeom prst="rect">
            <a:avLst/>
          </a:prstGeom>
        </p:spPr>
      </p:pic>
      <p:pic>
        <p:nvPicPr>
          <p:cNvPr id="13" name="Picture 12"/>
          <p:cNvPicPr>
            <a:picLocks noChangeAspect="1"/>
          </p:cNvPicPr>
          <p:nvPr/>
        </p:nvPicPr>
        <p:blipFill>
          <a:blip r:embed="rId3"/>
          <a:stretch>
            <a:fillRect/>
          </a:stretch>
        </p:blipFill>
        <p:spPr>
          <a:xfrm>
            <a:off x="4495801" y="13690600"/>
            <a:ext cx="1985012" cy="1488759"/>
          </a:xfrm>
          <a:prstGeom prst="rect">
            <a:avLst/>
          </a:prstGeom>
        </p:spPr>
      </p:pic>
      <p:pic>
        <p:nvPicPr>
          <p:cNvPr id="14" name="Picture 13"/>
          <p:cNvPicPr>
            <a:picLocks noChangeAspect="1"/>
          </p:cNvPicPr>
          <p:nvPr/>
        </p:nvPicPr>
        <p:blipFill>
          <a:blip r:embed="rId4"/>
          <a:stretch>
            <a:fillRect/>
          </a:stretch>
        </p:blipFill>
        <p:spPr>
          <a:xfrm>
            <a:off x="7052314" y="13690600"/>
            <a:ext cx="1985012" cy="1488759"/>
          </a:xfrm>
          <a:prstGeom prst="rect">
            <a:avLst/>
          </a:prstGeom>
        </p:spPr>
      </p:pic>
      <p:pic>
        <p:nvPicPr>
          <p:cNvPr id="15" name="Picture 14"/>
          <p:cNvPicPr>
            <a:picLocks noChangeAspect="1"/>
          </p:cNvPicPr>
          <p:nvPr/>
        </p:nvPicPr>
        <p:blipFill>
          <a:blip r:embed="rId5"/>
          <a:stretch>
            <a:fillRect/>
          </a:stretch>
        </p:blipFill>
        <p:spPr>
          <a:xfrm>
            <a:off x="1939288" y="15728351"/>
            <a:ext cx="1985012" cy="1486611"/>
          </a:xfrm>
          <a:prstGeom prst="rect">
            <a:avLst/>
          </a:prstGeom>
        </p:spPr>
      </p:pic>
      <p:pic>
        <p:nvPicPr>
          <p:cNvPr id="16" name="Picture 15"/>
          <p:cNvPicPr>
            <a:picLocks noChangeAspect="1"/>
          </p:cNvPicPr>
          <p:nvPr/>
        </p:nvPicPr>
        <p:blipFill>
          <a:blip r:embed="rId6"/>
          <a:stretch>
            <a:fillRect/>
          </a:stretch>
        </p:blipFill>
        <p:spPr>
          <a:xfrm>
            <a:off x="4495801" y="15728352"/>
            <a:ext cx="1980714" cy="1486610"/>
          </a:xfrm>
          <a:prstGeom prst="rect">
            <a:avLst/>
          </a:prstGeom>
        </p:spPr>
      </p:pic>
      <p:pic>
        <p:nvPicPr>
          <p:cNvPr id="17" name="Picture 16"/>
          <p:cNvPicPr>
            <a:picLocks noChangeAspect="1"/>
          </p:cNvPicPr>
          <p:nvPr/>
        </p:nvPicPr>
        <p:blipFill>
          <a:blip r:embed="rId7"/>
          <a:stretch>
            <a:fillRect/>
          </a:stretch>
        </p:blipFill>
        <p:spPr>
          <a:xfrm>
            <a:off x="7048017" y="15728352"/>
            <a:ext cx="1989310" cy="1493062"/>
          </a:xfrm>
          <a:prstGeom prst="rect">
            <a:avLst/>
          </a:prstGeom>
        </p:spPr>
      </p:pic>
      <p:sp>
        <p:nvSpPr>
          <p:cNvPr id="18" name="TextBox 17"/>
          <p:cNvSpPr txBox="1"/>
          <p:nvPr/>
        </p:nvSpPr>
        <p:spPr>
          <a:xfrm>
            <a:off x="1649729" y="17468850"/>
            <a:ext cx="7913371" cy="707886"/>
          </a:xfrm>
          <a:prstGeom prst="rect">
            <a:avLst/>
          </a:prstGeom>
          <a:noFill/>
        </p:spPr>
        <p:txBody>
          <a:bodyPr wrap="square" rtlCol="0">
            <a:spAutoFit/>
          </a:bodyPr>
          <a:lstStyle/>
          <a:p>
            <a:pPr algn="ctr"/>
            <a:r>
              <a:rPr lang="en-US" sz="2000" i="1" dirty="0" smtClean="0">
                <a:latin typeface="SansSerif" panose="00000400000000000000" pitchFamily="2" charset="2"/>
              </a:rPr>
              <a:t>Scene Categories:</a:t>
            </a:r>
            <a:r>
              <a:rPr lang="en-US" sz="2000" dirty="0" smtClean="0">
                <a:latin typeface="SansSerif" panose="00000400000000000000" pitchFamily="2" charset="2"/>
              </a:rPr>
              <a:t> Each scene was presented for 200ms from a set of good exemplar scene types as shown above.</a:t>
            </a:r>
            <a:endParaRPr lang="en-US" sz="2000" dirty="0">
              <a:latin typeface="SansSerif" panose="00000400000000000000" pitchFamily="2" charset="2"/>
            </a:endParaRPr>
          </a:p>
        </p:txBody>
      </p:sp>
      <p:sp>
        <p:nvSpPr>
          <p:cNvPr id="19" name="Content Placeholder 5"/>
          <p:cNvSpPr txBox="1">
            <a:spLocks/>
          </p:cNvSpPr>
          <p:nvPr/>
        </p:nvSpPr>
        <p:spPr>
          <a:xfrm>
            <a:off x="11558310" y="3436612"/>
            <a:ext cx="9326880" cy="3715633"/>
          </a:xfrm>
          <a:prstGeom prst="rect">
            <a:avLst/>
          </a:prstGeom>
        </p:spPr>
        <p:txBody>
          <a:bodyPr vert="horz" lIns="91440" tIns="45720" rIns="91440" bIns="45720" rtlCol="0">
            <a:normAutofit/>
          </a:bodyPr>
          <a:lst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endParaRPr lang="en-US" sz="2200" b="1"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startAt="5"/>
            </a:pPr>
            <a:r>
              <a:rPr lang="en-US" sz="2200" i="1" spc="50" dirty="0">
                <a:latin typeface="SansSerif" panose="00000400000000000000" pitchFamily="2" charset="2"/>
                <a:cs typeface="Arial" panose="020B0604020202020204" pitchFamily="34" charset="0"/>
              </a:rPr>
              <a:t>Classification Algorithm:</a:t>
            </a:r>
            <a:r>
              <a:rPr lang="en-US" sz="2200" spc="50" dirty="0">
                <a:latin typeface="SansSerif" panose="00000400000000000000" pitchFamily="2" charset="2"/>
                <a:cs typeface="Arial" panose="020B0604020202020204" pitchFamily="34" charset="0"/>
              </a:rPr>
              <a:t> L</a:t>
            </a:r>
            <a:r>
              <a:rPr lang="en-US" sz="2200" spc="50" dirty="0" smtClean="0">
                <a:latin typeface="SansSerif" panose="00000400000000000000" pitchFamily="2" charset="2"/>
                <a:cs typeface="Arial" panose="020B0604020202020204" pitchFamily="34" charset="0"/>
              </a:rPr>
              <a:t>asso regression, 10-fold cross validation used to select optimal lambda.</a:t>
            </a:r>
          </a:p>
          <a:p>
            <a:pPr marL="514350" indent="-514350">
              <a:lnSpc>
                <a:spcPct val="110000"/>
              </a:lnSpc>
              <a:buFont typeface="+mj-lt"/>
              <a:buAutoNum type="romanUcPeriod" startAt="5"/>
            </a:pPr>
            <a:r>
              <a:rPr lang="en-US" sz="2200" i="1" spc="50" dirty="0" smtClean="0">
                <a:latin typeface="SansSerif" panose="00000400000000000000" pitchFamily="2" charset="2"/>
                <a:cs typeface="Arial" panose="020B0604020202020204" pitchFamily="34" charset="0"/>
              </a:rPr>
              <a:t>Cross</a:t>
            </a:r>
            <a:r>
              <a:rPr lang="en-US" sz="2200" i="1" spc="50" dirty="0">
                <a:latin typeface="SansSerif" panose="00000400000000000000" pitchFamily="2" charset="2"/>
                <a:cs typeface="Arial" panose="020B0604020202020204" pitchFamily="34" charset="0"/>
              </a:rPr>
              <a:t>-validation</a:t>
            </a:r>
            <a:r>
              <a:rPr lang="en-US" sz="2200" i="1" spc="50" dirty="0" smtClean="0">
                <a:latin typeface="SansSerif" panose="00000400000000000000" pitchFamily="2" charset="2"/>
                <a:cs typeface="Arial" panose="020B0604020202020204" pitchFamily="34" charset="0"/>
              </a:rPr>
              <a:t>: </a:t>
            </a:r>
            <a:r>
              <a:rPr lang="en-US" sz="2200" spc="50" dirty="0" smtClean="0">
                <a:latin typeface="SansSerif" panose="00000400000000000000" pitchFamily="2" charset="2"/>
                <a:cs typeface="Arial" panose="020B0604020202020204" pitchFamily="34" charset="0"/>
              </a:rPr>
              <a:t>Additional outer loop of 10-fold cross validation used to assess accuracy of model on held out dataset. </a:t>
            </a:r>
            <a:endParaRPr lang="en-US" sz="2200" spc="50" dirty="0">
              <a:latin typeface="SansSerif" panose="00000400000000000000" pitchFamily="2" charset="2"/>
              <a:cs typeface="Arial" panose="020B0604020202020204" pitchFamily="34" charset="0"/>
            </a:endParaRPr>
          </a:p>
        </p:txBody>
      </p:sp>
      <p:sp>
        <p:nvSpPr>
          <p:cNvPr id="21" name="Content Placeholder 5"/>
          <p:cNvSpPr txBox="1">
            <a:spLocks/>
          </p:cNvSpPr>
          <p:nvPr/>
        </p:nvSpPr>
        <p:spPr>
          <a:xfrm>
            <a:off x="11558310" y="22203504"/>
            <a:ext cx="9326880" cy="4678330"/>
          </a:xfrm>
          <a:prstGeom prst="rect">
            <a:avLst/>
          </a:prstGeom>
        </p:spPr>
        <p:txBody>
          <a:bodyPr vert="horz" lIns="91440" tIns="45720" rIns="91440" bIns="45720" rtlCol="0">
            <a:normAutofit/>
          </a:bodyPr>
          <a:lst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3200" b="1" spc="50" dirty="0" smtClean="0">
                <a:latin typeface="SansSerif" panose="00000400000000000000" pitchFamily="2" charset="2"/>
                <a:cs typeface="Arial" panose="020B0604020202020204" pitchFamily="34" charset="0"/>
              </a:rPr>
              <a:t>Results &amp; Conclusions</a:t>
            </a:r>
          </a:p>
          <a:p>
            <a:pPr marL="514350" indent="-514350">
              <a:lnSpc>
                <a:spcPct val="110000"/>
              </a:lnSpc>
              <a:buFont typeface="+mj-lt"/>
              <a:buAutoNum type="romanUcPeriod"/>
            </a:pPr>
            <a:r>
              <a:rPr lang="en-US" sz="2200" i="1" spc="50" dirty="0" smtClean="0">
                <a:latin typeface="SansSerif" panose="00000400000000000000" pitchFamily="2" charset="2"/>
                <a:cs typeface="Arial" panose="020B0604020202020204" pitchFamily="34" charset="0"/>
              </a:rPr>
              <a:t>Model Classification Accuracy: </a:t>
            </a:r>
            <a:r>
              <a:rPr lang="en-US" sz="2200" spc="50" dirty="0" smtClean="0">
                <a:latin typeface="SansSerif" panose="00000400000000000000" pitchFamily="2" charset="2"/>
                <a:cs typeface="Arial" panose="020B0604020202020204" pitchFamily="34" charset="0"/>
              </a:rPr>
              <a:t>Resulting model has an accuracy of </a:t>
            </a:r>
            <a:r>
              <a:rPr lang="en-US" sz="2200" b="1" spc="50" dirty="0" smtClean="0">
                <a:latin typeface="SansSerif" panose="00000400000000000000" pitchFamily="2" charset="2"/>
                <a:cs typeface="Arial" panose="020B0604020202020204" pitchFamily="34" charset="0"/>
              </a:rPr>
              <a:t>82.38%</a:t>
            </a:r>
            <a:r>
              <a:rPr lang="en-US" sz="2200" spc="50" dirty="0" smtClean="0">
                <a:latin typeface="SansSerif" panose="00000400000000000000" pitchFamily="2" charset="2"/>
                <a:cs typeface="Arial" panose="020B0604020202020204" pitchFamily="34" charset="0"/>
              </a:rPr>
              <a:t> for optimal lambda and </a:t>
            </a:r>
            <a:r>
              <a:rPr lang="en-US" sz="2200" b="1" spc="50" dirty="0" smtClean="0">
                <a:latin typeface="SansSerif" panose="00000400000000000000" pitchFamily="2" charset="2"/>
                <a:cs typeface="Arial" panose="020B0604020202020204" pitchFamily="34" charset="0"/>
              </a:rPr>
              <a:t>80.33%</a:t>
            </a:r>
            <a:r>
              <a:rPr lang="en-US" sz="2200" spc="50" dirty="0" smtClean="0">
                <a:latin typeface="SansSerif" panose="00000400000000000000" pitchFamily="2" charset="2"/>
                <a:cs typeface="Arial" panose="020B0604020202020204" pitchFamily="34" charset="0"/>
              </a:rPr>
              <a:t> for lambda within one standard error.</a:t>
            </a: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r>
              <a:rPr lang="en-US" sz="2200" i="1" spc="50" dirty="0" smtClean="0">
                <a:latin typeface="SansSerif" panose="00000400000000000000" pitchFamily="2" charset="2"/>
                <a:cs typeface="Arial" panose="020B0604020202020204" pitchFamily="34" charset="0"/>
              </a:rPr>
              <a:t>Conclusion: </a:t>
            </a:r>
            <a:r>
              <a:rPr lang="en-US" sz="2200" spc="50" dirty="0" smtClean="0">
                <a:latin typeface="SansSerif" panose="00000400000000000000" pitchFamily="2" charset="2"/>
                <a:cs typeface="Arial" panose="020B0604020202020204" pitchFamily="34" charset="0"/>
              </a:rPr>
              <a:t>Selected feature distribution over the scalp was able to isolate class distinction-relevant activity in a way that is even clearer than plotting scalp distribution wave between conditions. This suggests similar machine learning and regularized regression techniques may serve as a useful tool for better understanding high-dimensional, low signal-to-noise ratio data like EEG.</a:t>
            </a:r>
            <a:endParaRPr lang="en-US" sz="2200" spc="50" dirty="0">
              <a:latin typeface="SansSerif" panose="00000400000000000000" pitchFamily="2" charset="2"/>
              <a:cs typeface="Arial" panose="020B0604020202020204" pitchFamily="34" charset="0"/>
            </a:endParaRPr>
          </a:p>
        </p:txBody>
      </p:sp>
      <p:sp>
        <p:nvSpPr>
          <p:cNvPr id="22" name="Content Placeholder 5"/>
          <p:cNvSpPr txBox="1">
            <a:spLocks/>
          </p:cNvSpPr>
          <p:nvPr/>
        </p:nvSpPr>
        <p:spPr>
          <a:xfrm>
            <a:off x="11558310" y="27339034"/>
            <a:ext cx="9326880" cy="4458429"/>
          </a:xfrm>
          <a:prstGeom prst="rect">
            <a:avLst/>
          </a:prstGeom>
        </p:spPr>
        <p:txBody>
          <a:bodyPr vert="horz" lIns="91440" tIns="45720" rIns="91440" bIns="45720" rtlCol="0">
            <a:normAutofit/>
          </a:bodyPr>
          <a:lst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3200" b="1" spc="50" dirty="0" smtClean="0">
                <a:latin typeface="SansSerif" panose="00000400000000000000" pitchFamily="2" charset="2"/>
                <a:cs typeface="Arial" panose="020B0604020202020204" pitchFamily="34" charset="0"/>
              </a:rPr>
              <a:t>Citations</a:t>
            </a:r>
          </a:p>
          <a:p>
            <a:pPr marL="457200" indent="-457200">
              <a:lnSpc>
                <a:spcPct val="110000"/>
              </a:lnSpc>
              <a:buFont typeface="+mj-lt"/>
              <a:buAutoNum type="arabicPeriod"/>
            </a:pPr>
            <a:r>
              <a:rPr lang="en-US" sz="1800" spc="50" dirty="0" smtClean="0">
                <a:latin typeface="SansSerif" panose="00000400000000000000" pitchFamily="2" charset="2"/>
                <a:cs typeface="Arial" panose="020B0604020202020204" pitchFamily="34" charset="0"/>
              </a:rPr>
              <a:t>Delorme A &amp; Makeig S (2004) </a:t>
            </a:r>
            <a:r>
              <a:rPr lang="en-US" sz="1800" u="sng" spc="50" dirty="0" smtClean="0">
                <a:latin typeface="SansSerif" panose="00000400000000000000" pitchFamily="2" charset="2"/>
                <a:cs typeface="Arial" panose="020B0604020202020204" pitchFamily="34" charset="0"/>
              </a:rPr>
              <a:t>EEGLAB: an open source toolbox for analysis of single-time trial EEG dynamics</a:t>
            </a:r>
            <a:r>
              <a:rPr lang="en-US" sz="1800" spc="50" dirty="0" smtClean="0">
                <a:latin typeface="SansSerif" panose="00000400000000000000" pitchFamily="2" charset="2"/>
                <a:cs typeface="Arial" panose="020B0604020202020204" pitchFamily="34" charset="0"/>
              </a:rPr>
              <a:t>. </a:t>
            </a:r>
            <a:r>
              <a:rPr lang="en-US" sz="1800" i="1" spc="50" dirty="0" smtClean="0">
                <a:latin typeface="SansSerif" panose="00000400000000000000" pitchFamily="2" charset="2"/>
                <a:cs typeface="Arial" panose="020B0604020202020204" pitchFamily="34" charset="0"/>
              </a:rPr>
              <a:t>Journal of Neuroscience Methods</a:t>
            </a:r>
            <a:r>
              <a:rPr lang="en-US" sz="1800" spc="50" dirty="0" smtClean="0">
                <a:latin typeface="SansSerif" panose="00000400000000000000" pitchFamily="2" charset="2"/>
                <a:cs typeface="Arial" panose="020B0604020202020204" pitchFamily="34" charset="0"/>
              </a:rPr>
              <a:t> 134:9-21</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61044" y="13622208"/>
            <a:ext cx="7768625" cy="5823868"/>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40231" y="12201421"/>
            <a:ext cx="7563037" cy="1779778"/>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6976" y="22368816"/>
            <a:ext cx="11247486" cy="5945936"/>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1470" y="6627135"/>
            <a:ext cx="12152607" cy="4617162"/>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304574"/>
            <a:ext cx="2055012" cy="1541259"/>
          </a:xfrm>
          <a:prstGeom prst="rect">
            <a:avLst/>
          </a:prstGeom>
        </p:spPr>
      </p:pic>
      <p:sp>
        <p:nvSpPr>
          <p:cNvPr id="20" name="Content Placeholder 5"/>
          <p:cNvSpPr txBox="1">
            <a:spLocks/>
          </p:cNvSpPr>
          <p:nvPr/>
        </p:nvSpPr>
        <p:spPr>
          <a:xfrm>
            <a:off x="11558310" y="6332366"/>
            <a:ext cx="9326880" cy="16328338"/>
          </a:xfrm>
          <a:prstGeom prst="rect">
            <a:avLst/>
          </a:prstGeom>
        </p:spPr>
        <p:txBody>
          <a:bodyPr vert="horz" lIns="91440" tIns="45720" rIns="91440" bIns="45720" rtlCol="0">
            <a:normAutofit lnSpcReduction="10000"/>
          </a:bodyPr>
          <a:lst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3200" b="1" spc="50" dirty="0" smtClean="0">
                <a:latin typeface="SansSerif" panose="00000400000000000000" pitchFamily="2" charset="2"/>
                <a:cs typeface="Arial" panose="020B0604020202020204" pitchFamily="34" charset="0"/>
              </a:rPr>
              <a:t>Findings</a:t>
            </a:r>
          </a:p>
          <a:p>
            <a:pPr marL="514350" indent="-514350">
              <a:lnSpc>
                <a:spcPct val="110000"/>
              </a:lnSpc>
              <a:buFont typeface="+mj-lt"/>
              <a:buAutoNum type="romanUcPeriod"/>
            </a:pPr>
            <a:r>
              <a:rPr lang="en-US" sz="2200" i="1" spc="50" dirty="0" smtClean="0">
                <a:latin typeface="SansSerif" panose="00000400000000000000" pitchFamily="2" charset="2"/>
                <a:cs typeface="Arial" panose="020B0604020202020204" pitchFamily="34" charset="0"/>
              </a:rPr>
              <a:t>Scalp Localization of Representative Features:</a:t>
            </a:r>
            <a:r>
              <a:rPr lang="en-US" sz="2200" spc="50" dirty="0" smtClean="0">
                <a:latin typeface="SansSerif" panose="00000400000000000000" pitchFamily="2" charset="2"/>
                <a:cs typeface="Arial" panose="020B0604020202020204" pitchFamily="34" charset="0"/>
              </a:rPr>
              <a:t> </a:t>
            </a:r>
            <a:r>
              <a:rPr lang="en-US" sz="2200" spc="50" dirty="0">
                <a:latin typeface="SansSerif" panose="00000400000000000000" pitchFamily="2" charset="2"/>
                <a:cs typeface="Arial" panose="020B0604020202020204" pitchFamily="34" charset="0"/>
              </a:rPr>
              <a:t>S</a:t>
            </a:r>
            <a:r>
              <a:rPr lang="en-US" sz="2200" spc="50" dirty="0" smtClean="0">
                <a:latin typeface="SansSerif" panose="00000400000000000000" pitchFamily="2" charset="2"/>
                <a:cs typeface="Arial" panose="020B0604020202020204" pitchFamily="34" charset="0"/>
              </a:rPr>
              <a:t>calp map represents electrode channel frequencies of features selected from regression model for classifying scenes into left and right visual fields</a:t>
            </a:r>
            <a:r>
              <a:rPr lang="en-US" sz="2200" spc="50" dirty="0" smtClean="0">
                <a:latin typeface="SansSerif" panose="00000400000000000000" pitchFamily="2" charset="2"/>
                <a:cs typeface="Arial" panose="020B0604020202020204" pitchFamily="34" charset="0"/>
              </a:rPr>
              <a:t>.</a:t>
            </a: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r>
              <a:rPr lang="en-US" sz="2200" i="1" spc="50" dirty="0" smtClean="0">
                <a:latin typeface="SansSerif" panose="00000400000000000000" pitchFamily="2" charset="2"/>
                <a:cs typeface="Arial" panose="020B0604020202020204" pitchFamily="34" charset="0"/>
              </a:rPr>
              <a:t>Time Domain Histogram of Representative Features:</a:t>
            </a:r>
            <a:r>
              <a:rPr lang="en-US" sz="2200" spc="50" dirty="0" smtClean="0">
                <a:latin typeface="SansSerif" panose="00000400000000000000" pitchFamily="2" charset="2"/>
                <a:cs typeface="Arial" panose="020B0604020202020204" pitchFamily="34" charset="0"/>
              </a:rPr>
              <a:t> Features characterizing visual processing tend to peak around 100-200ms after stimulus as shown in the figure, similar to latency of N1 effect in ERP waveform</a:t>
            </a:r>
            <a:r>
              <a:rPr lang="en-US" sz="2200" spc="50" dirty="0" smtClean="0">
                <a:latin typeface="SansSerif" panose="00000400000000000000" pitchFamily="2" charset="2"/>
                <a:cs typeface="Arial" panose="020B0604020202020204" pitchFamily="34" charset="0"/>
              </a:rPr>
              <a:t>.</a:t>
            </a:r>
          </a:p>
          <a:p>
            <a:pPr marL="514350" indent="-514350">
              <a:lnSpc>
                <a:spcPct val="110000"/>
              </a:lnSpc>
              <a:buFont typeface="+mj-lt"/>
              <a:buAutoNum type="romanUcPeriod"/>
            </a:pP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smtClean="0">
              <a:latin typeface="SansSerif" panose="00000400000000000000" pitchFamily="2" charset="2"/>
              <a:cs typeface="Arial" panose="020B0604020202020204" pitchFamily="34" charset="0"/>
            </a:endParaRPr>
          </a:p>
          <a:p>
            <a:pPr marL="514350" indent="-514350">
              <a:lnSpc>
                <a:spcPct val="110000"/>
              </a:lnSpc>
              <a:buFont typeface="+mj-lt"/>
              <a:buAutoNum type="romanUcPeriod"/>
            </a:pPr>
            <a:endParaRPr lang="en-US" sz="2200" spc="50" dirty="0">
              <a:latin typeface="SansSerif" panose="00000400000000000000" pitchFamily="2" charset="2"/>
              <a:cs typeface="Arial" panose="020B0604020202020204" pitchFamily="34" charset="0"/>
            </a:endParaRPr>
          </a:p>
          <a:p>
            <a:pPr marL="0" indent="0">
              <a:lnSpc>
                <a:spcPct val="110000"/>
              </a:lnSpc>
              <a:buNone/>
            </a:pPr>
            <a:endParaRPr lang="en-US" sz="2200" spc="50" dirty="0" smtClean="0">
              <a:latin typeface="SansSerif" panose="00000400000000000000" pitchFamily="2" charset="2"/>
              <a:cs typeface="Arial" panose="020B0604020202020204" pitchFamily="34" charset="0"/>
            </a:endParaRPr>
          </a:p>
          <a:p>
            <a:pPr marL="0" indent="0">
              <a:lnSpc>
                <a:spcPct val="110000"/>
              </a:lnSpc>
              <a:buNone/>
            </a:pPr>
            <a:endParaRPr lang="en-US" sz="2200" spc="50" dirty="0" smtClean="0">
              <a:latin typeface="SansSerif" panose="00000400000000000000" pitchFamily="2" charset="2"/>
              <a:cs typeface="Arial" panose="020B0604020202020204" pitchFamily="34" charset="0"/>
            </a:endParaRPr>
          </a:p>
          <a:p>
            <a:pPr marL="0" indent="0">
              <a:lnSpc>
                <a:spcPct val="110000"/>
              </a:lnSpc>
              <a:buNone/>
            </a:pPr>
            <a:r>
              <a:rPr lang="en-US" sz="2200" spc="50" dirty="0" smtClean="0">
                <a:latin typeface="SansSerif" panose="00000400000000000000" pitchFamily="2" charset="2"/>
                <a:cs typeface="Arial" panose="020B0604020202020204" pitchFamily="34" charset="0"/>
              </a:rPr>
              <a:t>The </a:t>
            </a:r>
            <a:r>
              <a:rPr lang="en-US" sz="2200" spc="50" dirty="0" smtClean="0">
                <a:latin typeface="SansSerif" panose="00000400000000000000" pitchFamily="2" charset="2"/>
                <a:cs typeface="Arial" panose="020B0604020202020204" pitchFamily="34" charset="0"/>
              </a:rPr>
              <a:t>features selected by the model peak at 100ms after the event in contrast with the scalp plot differences shown above which peak later on in the epoch.</a:t>
            </a:r>
            <a:r>
              <a:rPr lang="en-US" sz="2200" spc="50" dirty="0">
                <a:latin typeface="SansSerif" panose="00000400000000000000" pitchFamily="2" charset="2"/>
                <a:cs typeface="Arial" panose="020B0604020202020204" pitchFamily="34" charset="0"/>
              </a:rPr>
              <a:t>	</a:t>
            </a:r>
            <a:endParaRPr lang="en-US" sz="2200" spc="50" dirty="0">
              <a:latin typeface="SansSerif" panose="00000400000000000000" pitchFamily="2" charset="2"/>
              <a:cs typeface="Arial" panose="020B0604020202020204" pitchFamily="34" charset="0"/>
            </a:endParaRPr>
          </a:p>
        </p:txBody>
      </p:sp>
      <p:sp>
        <p:nvSpPr>
          <p:cNvPr id="26" name="TextBox 25"/>
          <p:cNvSpPr txBox="1"/>
          <p:nvPr/>
        </p:nvSpPr>
        <p:spPr>
          <a:xfrm>
            <a:off x="12161044" y="9486900"/>
            <a:ext cx="8527256" cy="1015663"/>
          </a:xfrm>
          <a:prstGeom prst="rect">
            <a:avLst/>
          </a:prstGeom>
          <a:noFill/>
        </p:spPr>
        <p:txBody>
          <a:bodyPr wrap="square" rtlCol="0">
            <a:spAutoFit/>
          </a:bodyPr>
          <a:lstStyle/>
          <a:p>
            <a:pPr algn="ctr"/>
            <a:r>
              <a:rPr lang="en-US" sz="2000" dirty="0" smtClean="0">
                <a:latin typeface="SansSerif" panose="00000400000000000000" pitchFamily="2" charset="2"/>
              </a:rPr>
              <a:t>The figure shows the number of features selected by the regression algorithm in 100ms time intervals. The features localize towards the back of the head indicating involvement of the visual cortex of the brain.</a:t>
            </a:r>
            <a:endParaRPr lang="en-US" sz="2000" dirty="0">
              <a:latin typeface="SansSerif" panose="00000400000000000000" pitchFamily="2" charset="2"/>
            </a:endParaRPr>
          </a:p>
        </p:txBody>
      </p:sp>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510209" y="13941330"/>
            <a:ext cx="698647" cy="5019508"/>
          </a:xfrm>
          <a:prstGeom prst="rect">
            <a:avLst/>
          </a:prstGeom>
        </p:spPr>
      </p:pic>
      <p:sp>
        <p:nvSpPr>
          <p:cNvPr id="28" name="TextBox 27"/>
          <p:cNvSpPr txBox="1"/>
          <p:nvPr/>
        </p:nvSpPr>
        <p:spPr>
          <a:xfrm>
            <a:off x="12264571" y="19096116"/>
            <a:ext cx="8215086" cy="1323439"/>
          </a:xfrm>
          <a:prstGeom prst="rect">
            <a:avLst/>
          </a:prstGeom>
          <a:noFill/>
        </p:spPr>
        <p:txBody>
          <a:bodyPr wrap="square" rtlCol="0">
            <a:spAutoFit/>
          </a:bodyPr>
          <a:lstStyle/>
          <a:p>
            <a:pPr algn="ctr"/>
            <a:r>
              <a:rPr lang="en-US" sz="2000" dirty="0" smtClean="0">
                <a:latin typeface="SansSerif" panose="00000400000000000000" pitchFamily="2" charset="2"/>
              </a:rPr>
              <a:t>The histogram shows the number of representative features selected by the regression model at times after the event. The scalp plots show the difference between left and right visual fields of the ERP waveform at 100ms intervals after the event.</a:t>
            </a:r>
            <a:endParaRPr lang="en-US" sz="2000" dirty="0">
              <a:latin typeface="SansSerif" panose="00000400000000000000" pitchFamily="2" charset="2"/>
            </a:endParaRPr>
          </a:p>
        </p:txBody>
      </p:sp>
      <p:sp>
        <p:nvSpPr>
          <p:cNvPr id="29" name="Rectangle 28"/>
          <p:cNvSpPr/>
          <p:nvPr/>
        </p:nvSpPr>
        <p:spPr>
          <a:xfrm>
            <a:off x="533400" y="25412700"/>
            <a:ext cx="10401300" cy="5490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355287" y="25316472"/>
            <a:ext cx="8810864" cy="707886"/>
          </a:xfrm>
          <a:prstGeom prst="rect">
            <a:avLst/>
          </a:prstGeom>
          <a:noFill/>
        </p:spPr>
        <p:txBody>
          <a:bodyPr wrap="square" rtlCol="0">
            <a:spAutoFit/>
          </a:bodyPr>
          <a:lstStyle/>
          <a:p>
            <a:pPr algn="ctr"/>
            <a:r>
              <a:rPr lang="en-US" sz="2000" dirty="0" smtClean="0">
                <a:latin typeface="SansSerif" panose="00000400000000000000" pitchFamily="2" charset="2"/>
              </a:rPr>
              <a:t>The figure shows the ERP waveform of the EEG recording on the LLOc</a:t>
            </a:r>
            <a:r>
              <a:rPr lang="en-US" sz="2000" dirty="0">
                <a:latin typeface="SansSerif" panose="00000400000000000000" pitchFamily="2" charset="2"/>
              </a:rPr>
              <a:t> </a:t>
            </a:r>
            <a:r>
              <a:rPr lang="en-US" sz="2000" dirty="0" smtClean="0">
                <a:latin typeface="SansSerif" panose="00000400000000000000" pitchFamily="2" charset="2"/>
              </a:rPr>
              <a:t>(left) and RLOc (right) channels for left (red) and right (black) visual events.</a:t>
            </a:r>
            <a:endParaRPr lang="en-US" sz="2000" dirty="0">
              <a:latin typeface="SansSerif" panose="00000400000000000000" pitchFamily="2" charset="2"/>
            </a:endParaRP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7279" y="26408761"/>
            <a:ext cx="3143341" cy="3200234"/>
          </a:xfrm>
          <a:prstGeom prst="rect">
            <a:avLst/>
          </a:prstGeom>
        </p:spPr>
      </p:pic>
      <p:sp>
        <p:nvSpPr>
          <p:cNvPr id="34" name="Oval 33"/>
          <p:cNvSpPr/>
          <p:nvPr/>
        </p:nvSpPr>
        <p:spPr>
          <a:xfrm>
            <a:off x="1649729" y="29074852"/>
            <a:ext cx="493396" cy="493396"/>
          </a:xfrm>
          <a:prstGeom prst="ellipse">
            <a:avLst/>
          </a:prstGeom>
          <a:noFill/>
          <a:ln w="44450">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73729" y="29074852"/>
            <a:ext cx="493396" cy="493396"/>
          </a:xfrm>
          <a:prstGeom prst="ellipse">
            <a:avLst/>
          </a:prstGeom>
          <a:noFill/>
          <a:ln w="44450">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914900" y="27546300"/>
            <a:ext cx="5509259" cy="1323439"/>
          </a:xfrm>
          <a:prstGeom prst="rect">
            <a:avLst/>
          </a:prstGeom>
          <a:noFill/>
        </p:spPr>
        <p:txBody>
          <a:bodyPr wrap="square" rtlCol="0">
            <a:spAutoFit/>
          </a:bodyPr>
          <a:lstStyle/>
          <a:p>
            <a:r>
              <a:rPr lang="en-US" sz="2000" dirty="0" smtClean="0">
                <a:latin typeface="SansSerif" panose="00000400000000000000" pitchFamily="2" charset="2"/>
              </a:rPr>
              <a:t>The figure on the left shows the positioning of the electrodes on the scalp. The LLOc and RLOc channels described above are highlighted.</a:t>
            </a:r>
            <a:endParaRPr lang="en-US" sz="2000" dirty="0">
              <a:latin typeface="SansSerif" panose="00000400000000000000" pitchFamily="2" charset="2"/>
            </a:endParaRPr>
          </a:p>
        </p:txBody>
      </p:sp>
      <p:pic>
        <p:nvPicPr>
          <p:cNvPr id="37" name="Picture 36" descr="https://wiki.engr.illinois.edu/download/attachments/19301445/PURE?version=6&amp;modificationDate=126344866700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066125" y="31701688"/>
            <a:ext cx="4634366" cy="961948"/>
          </a:xfrm>
          <a:prstGeom prst="rect">
            <a:avLst/>
          </a:prstGeom>
          <a:noFill/>
          <a:ln>
            <a:noFill/>
          </a:ln>
        </p:spPr>
      </p:pic>
      <p:sp>
        <p:nvSpPr>
          <p:cNvPr id="6" name="Content Placeholder 5"/>
          <p:cNvSpPr>
            <a:spLocks noGrp="1"/>
          </p:cNvSpPr>
          <p:nvPr>
            <p:ph sz="half" idx="1"/>
          </p:nvPr>
        </p:nvSpPr>
        <p:spPr>
          <a:xfrm>
            <a:off x="1097279" y="3457210"/>
            <a:ext cx="9326880" cy="7123740"/>
          </a:xfrm>
        </p:spPr>
        <p:txBody>
          <a:bodyPr>
            <a:normAutofit fontScale="32500" lnSpcReduction="20000"/>
          </a:bodyPr>
          <a:lstStyle/>
          <a:p>
            <a:pPr marL="0" indent="0" algn="ctr">
              <a:lnSpc>
                <a:spcPct val="110000"/>
              </a:lnSpc>
              <a:buNone/>
            </a:pPr>
            <a:r>
              <a:rPr lang="en-US" sz="8600" b="1" spc="50" dirty="0" smtClean="0">
                <a:latin typeface="SansSerif" panose="00000400000000000000" pitchFamily="2" charset="2"/>
                <a:cs typeface="Arial" panose="020B0604020202020204" pitchFamily="34" charset="0"/>
              </a:rPr>
              <a:t>Introduction</a:t>
            </a:r>
          </a:p>
          <a:p>
            <a:pPr marL="0" indent="0">
              <a:lnSpc>
                <a:spcPct val="110000"/>
              </a:lnSpc>
              <a:buNone/>
            </a:pPr>
            <a:r>
              <a:rPr lang="en-US" spc="50" dirty="0" smtClean="0">
                <a:latin typeface="SansSerif" panose="00000400000000000000" pitchFamily="2" charset="2"/>
                <a:cs typeface="Arial" panose="020B0604020202020204" pitchFamily="34" charset="0"/>
              </a:rPr>
              <a:t>In </a:t>
            </a:r>
            <a:r>
              <a:rPr lang="en-US" spc="50" dirty="0">
                <a:latin typeface="SansSerif" panose="00000400000000000000" pitchFamily="2" charset="2"/>
                <a:cs typeface="Arial" panose="020B0604020202020204" pitchFamily="34" charset="0"/>
              </a:rPr>
              <a:t>much experimental research using electroencephalography (EEG), hypotheses are formed about the mean amplitude of the EEG signal over predetermined time windows and scalp regions. However, there is also a need for exploratory analyses that might identify new dependent measures (i.e. over new time windows or regions of interest) that correlate well with some aspect of cognition. </a:t>
            </a:r>
            <a:endParaRPr lang="en-US" sz="3200" spc="50" dirty="0">
              <a:latin typeface="SansSerif" panose="00000400000000000000" pitchFamily="2" charset="2"/>
              <a:cs typeface="Arial" panose="020B0604020202020204" pitchFamily="34" charset="0"/>
            </a:endParaRPr>
          </a:p>
          <a:p>
            <a:pPr marL="0" indent="0">
              <a:lnSpc>
                <a:spcPct val="110000"/>
              </a:lnSpc>
              <a:buNone/>
            </a:pPr>
            <a:r>
              <a:rPr lang="en-US" spc="50" dirty="0" smtClean="0">
                <a:latin typeface="SansSerif" panose="00000400000000000000" pitchFamily="2" charset="2"/>
                <a:cs typeface="Arial" panose="020B0604020202020204" pitchFamily="34" charset="0"/>
              </a:rPr>
              <a:t>The </a:t>
            </a:r>
            <a:r>
              <a:rPr lang="en-US" spc="50" dirty="0">
                <a:latin typeface="SansSerif" panose="00000400000000000000" pitchFamily="2" charset="2"/>
                <a:cs typeface="Arial" panose="020B0604020202020204" pitchFamily="34" charset="0"/>
              </a:rPr>
              <a:t>goal of our current set of analyses is to</a:t>
            </a:r>
            <a:r>
              <a:rPr lang="en-US" spc="50" dirty="0" smtClean="0">
                <a:latin typeface="SansSerif" panose="00000400000000000000" pitchFamily="2" charset="2"/>
                <a:cs typeface="Arial" panose="020B0604020202020204" pitchFamily="34" charset="0"/>
              </a:rPr>
              <a:t>:</a:t>
            </a:r>
          </a:p>
          <a:p>
            <a:pPr marL="1143000" indent="-1143000">
              <a:lnSpc>
                <a:spcPct val="110000"/>
              </a:lnSpc>
              <a:buFont typeface="+mj-lt"/>
              <a:buAutoNum type="arabicPeriod"/>
            </a:pPr>
            <a:r>
              <a:rPr lang="en-US" spc="50" dirty="0" smtClean="0">
                <a:latin typeface="SansSerif" panose="00000400000000000000" pitchFamily="2" charset="2"/>
                <a:cs typeface="Arial" panose="020B0604020202020204" pitchFamily="34" charset="0"/>
              </a:rPr>
              <a:t>Identify new potential dependent measures relevant to visual scene recognition using a data driven exploratory analysis.</a:t>
            </a:r>
          </a:p>
          <a:p>
            <a:pPr marL="1143000" indent="-1143000">
              <a:lnSpc>
                <a:spcPct val="110000"/>
              </a:lnSpc>
              <a:buFont typeface="+mj-lt"/>
              <a:buAutoNum type="arabicPeriod"/>
            </a:pPr>
            <a:r>
              <a:rPr lang="en-US" spc="50" dirty="0" smtClean="0">
                <a:latin typeface="SansSerif" panose="00000400000000000000" pitchFamily="2" charset="2"/>
                <a:cs typeface="Arial" panose="020B0604020202020204" pitchFamily="34" charset="0"/>
              </a:rPr>
              <a:t>Obtain a metric of how well machine learning algorithms can classify single trial data along several dimensions: visual field to which the image was presented, prototypicality of the image, and the type of scene depicted in the image (e.g. beach vs. office). In this way we can also get a metric of how much information can be extracted from select features of the data for potential scientific or BCI applications. </a:t>
            </a:r>
            <a:endParaRPr lang="en-US" sz="3200" spc="50" dirty="0">
              <a:latin typeface="SansSerif" panose="00000400000000000000" pitchFamily="2" charset="2"/>
              <a:cs typeface="Arial" panose="020B0604020202020204" pitchFamily="34" charset="0"/>
            </a:endParaRPr>
          </a:p>
        </p:txBody>
      </p:sp>
    </p:spTree>
    <p:extLst>
      <p:ext uri="{BB962C8B-B14F-4D97-AF65-F5344CB8AC3E}">
        <p14:creationId xmlns:p14="http://schemas.microsoft.com/office/powerpoint/2010/main" val="2186009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TotalTime>
  <Words>751</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SansSerif</vt:lpstr>
      <vt:lpstr>Office Theme</vt:lpstr>
      <vt:lpstr>Machine Learning for Visual Scene Classification with EEG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 Hammad Abdullah</dc:creator>
  <cp:lastModifiedBy>Khan, Hammad Abdullah</cp:lastModifiedBy>
  <cp:revision>39</cp:revision>
  <dcterms:created xsi:type="dcterms:W3CDTF">2016-04-24T19:07:44Z</dcterms:created>
  <dcterms:modified xsi:type="dcterms:W3CDTF">2016-04-25T04:55:35Z</dcterms:modified>
</cp:coreProperties>
</file>