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0116800" cy="31089600"/>
  <p:notesSz cx="6858000" cy="9144000"/>
  <p:defaultTextStyle>
    <a:defPPr>
      <a:defRPr lang="en-US"/>
    </a:defPPr>
    <a:lvl1pPr marL="0" algn="l" defTabSz="2457907" rtl="0" eaLnBrk="1" latinLnBrk="0" hangingPunct="1">
      <a:defRPr sz="4838" kern="1200">
        <a:solidFill>
          <a:schemeClr val="tx1"/>
        </a:solidFill>
        <a:latin typeface="+mn-lt"/>
        <a:ea typeface="+mn-ea"/>
        <a:cs typeface="+mn-cs"/>
      </a:defRPr>
    </a:lvl1pPr>
    <a:lvl2pPr marL="1228954" algn="l" defTabSz="2457907" rtl="0" eaLnBrk="1" latinLnBrk="0" hangingPunct="1">
      <a:defRPr sz="4838" kern="1200">
        <a:solidFill>
          <a:schemeClr val="tx1"/>
        </a:solidFill>
        <a:latin typeface="+mn-lt"/>
        <a:ea typeface="+mn-ea"/>
        <a:cs typeface="+mn-cs"/>
      </a:defRPr>
    </a:lvl2pPr>
    <a:lvl3pPr marL="2457907" algn="l" defTabSz="2457907" rtl="0" eaLnBrk="1" latinLnBrk="0" hangingPunct="1">
      <a:defRPr sz="4838" kern="1200">
        <a:solidFill>
          <a:schemeClr val="tx1"/>
        </a:solidFill>
        <a:latin typeface="+mn-lt"/>
        <a:ea typeface="+mn-ea"/>
        <a:cs typeface="+mn-cs"/>
      </a:defRPr>
    </a:lvl3pPr>
    <a:lvl4pPr marL="3686861" algn="l" defTabSz="2457907" rtl="0" eaLnBrk="1" latinLnBrk="0" hangingPunct="1">
      <a:defRPr sz="4838" kern="1200">
        <a:solidFill>
          <a:schemeClr val="tx1"/>
        </a:solidFill>
        <a:latin typeface="+mn-lt"/>
        <a:ea typeface="+mn-ea"/>
        <a:cs typeface="+mn-cs"/>
      </a:defRPr>
    </a:lvl4pPr>
    <a:lvl5pPr marL="4915814" algn="l" defTabSz="2457907" rtl="0" eaLnBrk="1" latinLnBrk="0" hangingPunct="1">
      <a:defRPr sz="4838" kern="1200">
        <a:solidFill>
          <a:schemeClr val="tx1"/>
        </a:solidFill>
        <a:latin typeface="+mn-lt"/>
        <a:ea typeface="+mn-ea"/>
        <a:cs typeface="+mn-cs"/>
      </a:defRPr>
    </a:lvl5pPr>
    <a:lvl6pPr marL="6144768" algn="l" defTabSz="2457907" rtl="0" eaLnBrk="1" latinLnBrk="0" hangingPunct="1">
      <a:defRPr sz="4838" kern="1200">
        <a:solidFill>
          <a:schemeClr val="tx1"/>
        </a:solidFill>
        <a:latin typeface="+mn-lt"/>
        <a:ea typeface="+mn-ea"/>
        <a:cs typeface="+mn-cs"/>
      </a:defRPr>
    </a:lvl6pPr>
    <a:lvl7pPr marL="7373722" algn="l" defTabSz="2457907" rtl="0" eaLnBrk="1" latinLnBrk="0" hangingPunct="1">
      <a:defRPr sz="4838" kern="1200">
        <a:solidFill>
          <a:schemeClr val="tx1"/>
        </a:solidFill>
        <a:latin typeface="+mn-lt"/>
        <a:ea typeface="+mn-ea"/>
        <a:cs typeface="+mn-cs"/>
      </a:defRPr>
    </a:lvl7pPr>
    <a:lvl8pPr marL="8602675" algn="l" defTabSz="2457907" rtl="0" eaLnBrk="1" latinLnBrk="0" hangingPunct="1">
      <a:defRPr sz="4838" kern="1200">
        <a:solidFill>
          <a:schemeClr val="tx1"/>
        </a:solidFill>
        <a:latin typeface="+mn-lt"/>
        <a:ea typeface="+mn-ea"/>
        <a:cs typeface="+mn-cs"/>
      </a:defRPr>
    </a:lvl8pPr>
    <a:lvl9pPr marL="9831629" algn="l" defTabSz="2457907" rtl="0" eaLnBrk="1" latinLnBrk="0" hangingPunct="1">
      <a:defRPr sz="483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Clark" initials="JC" lastIdx="14" clrIdx="0">
    <p:extLst>
      <p:ext uri="{19B8F6BF-5375-455C-9EA6-DF929625EA0E}">
        <p15:presenceInfo xmlns:p15="http://schemas.microsoft.com/office/powerpoint/2012/main" userId="c08ea50ac16a02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EF8D4B"/>
    <a:srgbClr val="BCF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31" autoAdjust="0"/>
    <p:restoredTop sz="94660"/>
  </p:normalViewPr>
  <p:slideViewPr>
    <p:cSldViewPr snapToGrid="0">
      <p:cViewPr varScale="1">
        <p:scale>
          <a:sx n="14" d="100"/>
          <a:sy n="14" d="100"/>
        </p:scale>
        <p:origin x="26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4-26T18:37:48.881" idx="1">
    <p:pos x="8028" y="1044"/>
    <p:text>To be consistent with industry and current research lets call it foamed cement.</p:text>
    <p:extLst>
      <p:ext uri="{C676402C-5697-4E1C-873F-D02D1690AC5C}">
        <p15:threadingInfo xmlns:p15="http://schemas.microsoft.com/office/powerpoint/2012/main" timeZoneBias="300"/>
      </p:ext>
    </p:extLst>
  </p:cm>
  <p:cm authorId="1" dt="2017-04-26T18:43:47.070" idx="3">
    <p:pos x="8028" y="1140"/>
    <p:text>Change all "foam cement"</p:text>
    <p:extLst>
      <p:ext uri="{C676402C-5697-4E1C-873F-D02D1690AC5C}">
        <p15:threadingInfo xmlns:p15="http://schemas.microsoft.com/office/powerpoint/2012/main" timeZoneBias="300">
          <p15:parentCm authorId="1" idx="1"/>
        </p15:threadingInfo>
      </p:ext>
    </p:extLst>
  </p:cm>
  <p:cm authorId="1" dt="2017-04-26T18:39:54.112" idx="2">
    <p:pos x="5916" y="5820"/>
    <p:text>add a note that its because visual segmentation is subjective. Meaning it varies depending on who it is performed by.</p:text>
    <p:extLst>
      <p:ext uri="{C676402C-5697-4E1C-873F-D02D1690AC5C}">
        <p15:threadingInfo xmlns:p15="http://schemas.microsoft.com/office/powerpoint/2012/main" timeZoneBias="300"/>
      </p:ext>
    </p:extLst>
  </p:cm>
  <p:cm authorId="1" dt="2017-04-26T18:47:30.917" idx="4">
    <p:pos x="11568" y="4356"/>
    <p:text>Nice!</p:text>
    <p:extLst>
      <p:ext uri="{C676402C-5697-4E1C-873F-D02D1690AC5C}">
        <p15:threadingInfo xmlns:p15="http://schemas.microsoft.com/office/powerpoint/2012/main" timeZoneBias="300"/>
      </p:ext>
    </p:extLst>
  </p:cm>
  <p:cm authorId="1" dt="2017-04-26T18:56:35.492" idx="5">
    <p:pos x="2867" y="11538"/>
    <p:text>For all the graphs add units to the Density y axis lable. and in the titles add "Target" infront of "Density"</p:text>
    <p:extLst>
      <p:ext uri="{C676402C-5697-4E1C-873F-D02D1690AC5C}">
        <p15:threadingInfo xmlns:p15="http://schemas.microsoft.com/office/powerpoint/2012/main" timeZoneBias="300"/>
      </p:ext>
    </p:extLst>
  </p:cm>
  <p:cm authorId="1" dt="2017-04-26T19:00:05.160" idx="6">
    <p:pos x="2867" y="11634"/>
    <p:text>Also add a note that the dashed line is the experimentally measured density.</p:text>
    <p:extLst>
      <p:ext uri="{C676402C-5697-4E1C-873F-D02D1690AC5C}">
        <p15:threadingInfo xmlns:p15="http://schemas.microsoft.com/office/powerpoint/2012/main" timeZoneBias="300">
          <p15:parentCm authorId="1" idx="5"/>
        </p15:threadingInfo>
      </p:ext>
    </p:extLst>
  </p:cm>
  <p:cm authorId="1" dt="2017-04-26T19:02:08.994" idx="8">
    <p:pos x="12426" y="11924"/>
    <p:text>Say "Target Density" instead of "Predicted" also it should be 0.30 not 0.32.</p:text>
    <p:extLst>
      <p:ext uri="{C676402C-5697-4E1C-873F-D02D1690AC5C}">
        <p15:threadingInfo xmlns:p15="http://schemas.microsoft.com/office/powerpoint/2012/main" timeZoneBias="300"/>
      </p:ext>
    </p:extLst>
  </p:cm>
  <p:cm authorId="1" dt="2017-04-26T19:03:55.254" idx="9">
    <p:pos x="8546" y="16509"/>
    <p:text>thresholding methods?</p:text>
    <p:extLst mod="1">
      <p:ext uri="{C676402C-5697-4E1C-873F-D02D1690AC5C}">
        <p15:threadingInfo xmlns:p15="http://schemas.microsoft.com/office/powerpoint/2012/main" timeZoneBias="300"/>
      </p:ext>
    </p:extLst>
  </p:cm>
  <p:cm authorId="1" dt="2017-04-26T19:09:26.135" idx="11">
    <p:pos x="8044" y="15706"/>
    <p:text>Maybe add a point about the gaussian curves....Gaussian curves don't fit the data well do to the non normal distribution of two phases.</p:text>
    <p:extLst>
      <p:ext uri="{C676402C-5697-4E1C-873F-D02D1690AC5C}">
        <p15:threadingInfo xmlns:p15="http://schemas.microsoft.com/office/powerpoint/2012/main" timeZoneBias="300"/>
      </p:ext>
    </p:extLst>
  </p:cm>
  <p:cm authorId="1" dt="2017-04-26T19:09:56.269" idx="12">
    <p:pos x="5412" y="17293"/>
    <p:text>From the variability of the more objective thresholding methods it was determined that the best way to analyze the data consistently in the case of foamed cement is visual segmentation. This is due to the large amount of pore space present compared to cement.</p:text>
    <p:extLst>
      <p:ext uri="{C676402C-5697-4E1C-873F-D02D1690AC5C}">
        <p15:threadingInfo xmlns:p15="http://schemas.microsoft.com/office/powerpoint/2012/main" timeZoneBias="300"/>
      </p:ext>
    </p:extLst>
  </p:cm>
  <p:cm authorId="1" dt="2017-04-26T19:13:12.884" idx="13">
    <p:pos x="5412" y="17389"/>
    <p:text>I'll try to think about some additional points before Friday.</p:text>
    <p:extLst>
      <p:ext uri="{C676402C-5697-4E1C-873F-D02D1690AC5C}">
        <p15:threadingInfo xmlns:p15="http://schemas.microsoft.com/office/powerpoint/2012/main" timeZoneBias="300">
          <p15:parentCm authorId="1" idx="12"/>
        </p15:threadingInfo>
      </p:ext>
    </p:extLst>
  </p:cm>
  <p:cm authorId="1" dt="2017-04-26T19:17:40.202" idx="14">
    <p:pos x="1534" y="18492"/>
    <p:text>Yes, this counts. I'll try find some of the other papers that our work is based on and send them your way.</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A35FE-8ADD-482C-BC93-04A8AF0A784A}" type="datetimeFigureOut">
              <a:rPr lang="en-US" smtClean="0"/>
              <a:t>9/6/2018</a:t>
            </a:fld>
            <a:endParaRPr lang="en-US"/>
          </a:p>
        </p:txBody>
      </p:sp>
      <p:sp>
        <p:nvSpPr>
          <p:cNvPr id="4" name="Slide Image Placeholder 3"/>
          <p:cNvSpPr>
            <a:spLocks noGrp="1" noRot="1" noChangeAspect="1"/>
          </p:cNvSpPr>
          <p:nvPr>
            <p:ph type="sldImg" idx="2"/>
          </p:nvPr>
        </p:nvSpPr>
        <p:spPr>
          <a:xfrm>
            <a:off x="2430463" y="1143000"/>
            <a:ext cx="1997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87D34-27FB-4F00-BA97-C771B344E47A}" type="slidenum">
              <a:rPr lang="en-US" smtClean="0"/>
              <a:t>‹#›</a:t>
            </a:fld>
            <a:endParaRPr lang="en-US"/>
          </a:p>
        </p:txBody>
      </p:sp>
    </p:spTree>
    <p:extLst>
      <p:ext uri="{BB962C8B-B14F-4D97-AF65-F5344CB8AC3E}">
        <p14:creationId xmlns:p14="http://schemas.microsoft.com/office/powerpoint/2010/main" val="29688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87D34-27FB-4F00-BA97-C771B344E47A}" type="slidenum">
              <a:rPr lang="en-US" smtClean="0"/>
              <a:t>1</a:t>
            </a:fld>
            <a:endParaRPr lang="en-US"/>
          </a:p>
        </p:txBody>
      </p:sp>
    </p:spTree>
    <p:extLst>
      <p:ext uri="{BB962C8B-B14F-4D97-AF65-F5344CB8AC3E}">
        <p14:creationId xmlns:p14="http://schemas.microsoft.com/office/powerpoint/2010/main" val="312511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5088045"/>
            <a:ext cx="17099280" cy="10823787"/>
          </a:xfrm>
        </p:spPr>
        <p:txBody>
          <a:bodyPr anchor="b"/>
          <a:lstStyle>
            <a:lvl1pPr algn="ctr">
              <a:defRPr sz="13200"/>
            </a:lvl1pPr>
          </a:lstStyle>
          <a:p>
            <a:r>
              <a:rPr lang="en-US"/>
              <a:t>Click to edit Master title style</a:t>
            </a:r>
            <a:endParaRPr lang="en-US" dirty="0"/>
          </a:p>
        </p:txBody>
      </p:sp>
      <p:sp>
        <p:nvSpPr>
          <p:cNvPr id="3" name="Subtitle 2"/>
          <p:cNvSpPr>
            <a:spLocks noGrp="1"/>
          </p:cNvSpPr>
          <p:nvPr>
            <p:ph type="subTitle" idx="1"/>
          </p:nvPr>
        </p:nvSpPr>
        <p:spPr>
          <a:xfrm>
            <a:off x="2514600" y="16329239"/>
            <a:ext cx="15087600" cy="7506121"/>
          </a:xfrm>
        </p:spPr>
        <p:txBody>
          <a:bodyPr/>
          <a:lstStyle>
            <a:lvl1pPr marL="0" indent="0" algn="ctr">
              <a:buNone/>
              <a:defRPr sz="5280"/>
            </a:lvl1pPr>
            <a:lvl2pPr marL="1005840" indent="0" algn="ctr">
              <a:buNone/>
              <a:defRPr sz="4400"/>
            </a:lvl2pPr>
            <a:lvl3pPr marL="2011680" indent="0" algn="ctr">
              <a:buNone/>
              <a:defRPr sz="3960"/>
            </a:lvl3pPr>
            <a:lvl4pPr marL="3017520" indent="0" algn="ctr">
              <a:buNone/>
              <a:defRPr sz="3520"/>
            </a:lvl4pPr>
            <a:lvl5pPr marL="4023360" indent="0" algn="ctr">
              <a:buNone/>
              <a:defRPr sz="3520"/>
            </a:lvl5pPr>
            <a:lvl6pPr marL="5029200" indent="0" algn="ctr">
              <a:buNone/>
              <a:defRPr sz="3520"/>
            </a:lvl6pPr>
            <a:lvl7pPr marL="6035040" indent="0" algn="ctr">
              <a:buNone/>
              <a:defRPr sz="3520"/>
            </a:lvl7pPr>
            <a:lvl8pPr marL="7040880" indent="0" algn="ctr">
              <a:buNone/>
              <a:defRPr sz="3520"/>
            </a:lvl8pPr>
            <a:lvl9pPr marL="8046720" indent="0" algn="ctr">
              <a:buNone/>
              <a:defRPr sz="35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464751-773E-484D-84EC-AF4BEBE0C825}"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308595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464751-773E-484D-84EC-AF4BEBE0C825}"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54717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96086" y="1655233"/>
            <a:ext cx="4337685"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3031" y="1655233"/>
            <a:ext cx="12761595" cy="26346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464751-773E-484D-84EC-AF4BEBE0C825}"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420807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464751-773E-484D-84EC-AF4BEBE0C825}"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194419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4" y="7750819"/>
            <a:ext cx="17350740" cy="12932408"/>
          </a:xfrm>
        </p:spPr>
        <p:txBody>
          <a:bodyPr anchor="b"/>
          <a:lstStyle>
            <a:lvl1pPr>
              <a:defRPr sz="13200"/>
            </a:lvl1pPr>
          </a:lstStyle>
          <a:p>
            <a:r>
              <a:rPr lang="en-US"/>
              <a:t>Click to edit Master title style</a:t>
            </a:r>
            <a:endParaRPr lang="en-US" dirty="0"/>
          </a:p>
        </p:txBody>
      </p:sp>
      <p:sp>
        <p:nvSpPr>
          <p:cNvPr id="3" name="Text Placeholder 2"/>
          <p:cNvSpPr>
            <a:spLocks noGrp="1"/>
          </p:cNvSpPr>
          <p:nvPr>
            <p:ph type="body" idx="1"/>
          </p:nvPr>
        </p:nvSpPr>
        <p:spPr>
          <a:xfrm>
            <a:off x="1372554" y="20805572"/>
            <a:ext cx="17350740" cy="6800848"/>
          </a:xfrm>
        </p:spPr>
        <p:txBody>
          <a:bodyPr/>
          <a:lstStyle>
            <a:lvl1pPr marL="0" indent="0">
              <a:buNone/>
              <a:defRPr sz="5280">
                <a:solidFill>
                  <a:schemeClr val="tx1"/>
                </a:solidFill>
              </a:defRPr>
            </a:lvl1pPr>
            <a:lvl2pPr marL="1005840" indent="0">
              <a:buNone/>
              <a:defRPr sz="4400">
                <a:solidFill>
                  <a:schemeClr val="tx1">
                    <a:tint val="75000"/>
                  </a:schemeClr>
                </a:solidFill>
              </a:defRPr>
            </a:lvl2pPr>
            <a:lvl3pPr marL="2011680" indent="0">
              <a:buNone/>
              <a:defRPr sz="3960">
                <a:solidFill>
                  <a:schemeClr val="tx1">
                    <a:tint val="75000"/>
                  </a:schemeClr>
                </a:solidFill>
              </a:defRPr>
            </a:lvl3pPr>
            <a:lvl4pPr marL="3017520" indent="0">
              <a:buNone/>
              <a:defRPr sz="3520">
                <a:solidFill>
                  <a:schemeClr val="tx1">
                    <a:tint val="75000"/>
                  </a:schemeClr>
                </a:solidFill>
              </a:defRPr>
            </a:lvl4pPr>
            <a:lvl5pPr marL="4023360" indent="0">
              <a:buNone/>
              <a:defRPr sz="3520">
                <a:solidFill>
                  <a:schemeClr val="tx1">
                    <a:tint val="75000"/>
                  </a:schemeClr>
                </a:solidFill>
              </a:defRPr>
            </a:lvl5pPr>
            <a:lvl6pPr marL="5029200" indent="0">
              <a:buNone/>
              <a:defRPr sz="3520">
                <a:solidFill>
                  <a:schemeClr val="tx1">
                    <a:tint val="75000"/>
                  </a:schemeClr>
                </a:solidFill>
              </a:defRPr>
            </a:lvl6pPr>
            <a:lvl7pPr marL="6035040" indent="0">
              <a:buNone/>
              <a:defRPr sz="3520">
                <a:solidFill>
                  <a:schemeClr val="tx1">
                    <a:tint val="75000"/>
                  </a:schemeClr>
                </a:solidFill>
              </a:defRPr>
            </a:lvl7pPr>
            <a:lvl8pPr marL="7040880" indent="0">
              <a:buNone/>
              <a:defRPr sz="3520">
                <a:solidFill>
                  <a:schemeClr val="tx1">
                    <a:tint val="75000"/>
                  </a:schemeClr>
                </a:solidFill>
              </a:defRPr>
            </a:lvl8pPr>
            <a:lvl9pPr marL="8046720" indent="0">
              <a:buNone/>
              <a:defRPr sz="35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464751-773E-484D-84EC-AF4BEBE0C825}"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401227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3030" y="8276166"/>
            <a:ext cx="85496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8276166"/>
            <a:ext cx="85496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464751-773E-484D-84EC-AF4BEBE0C825}"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615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5650" y="1655240"/>
            <a:ext cx="1735074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5652" y="7621272"/>
            <a:ext cx="8510348" cy="3735068"/>
          </a:xfrm>
        </p:spPr>
        <p:txBody>
          <a:bodyPr anchor="b"/>
          <a:lstStyle>
            <a:lvl1pPr marL="0" indent="0">
              <a:buNone/>
              <a:defRPr sz="5280" b="1"/>
            </a:lvl1pPr>
            <a:lvl2pPr marL="1005840" indent="0">
              <a:buNone/>
              <a:defRPr sz="4400" b="1"/>
            </a:lvl2pPr>
            <a:lvl3pPr marL="2011680" indent="0">
              <a:buNone/>
              <a:defRPr sz="3960" b="1"/>
            </a:lvl3pPr>
            <a:lvl4pPr marL="3017520" indent="0">
              <a:buNone/>
              <a:defRPr sz="3520" b="1"/>
            </a:lvl4pPr>
            <a:lvl5pPr marL="4023360" indent="0">
              <a:buNone/>
              <a:defRPr sz="3520" b="1"/>
            </a:lvl5pPr>
            <a:lvl6pPr marL="5029200" indent="0">
              <a:buNone/>
              <a:defRPr sz="3520" b="1"/>
            </a:lvl6pPr>
            <a:lvl7pPr marL="6035040" indent="0">
              <a:buNone/>
              <a:defRPr sz="3520" b="1"/>
            </a:lvl7pPr>
            <a:lvl8pPr marL="7040880" indent="0">
              <a:buNone/>
              <a:defRPr sz="3520" b="1"/>
            </a:lvl8pPr>
            <a:lvl9pPr marL="8046720" indent="0">
              <a:buNone/>
              <a:defRPr sz="3520" b="1"/>
            </a:lvl9pPr>
          </a:lstStyle>
          <a:p>
            <a:pPr lvl="0"/>
            <a:r>
              <a:rPr lang="en-US"/>
              <a:t>Click to edit Master text styles</a:t>
            </a:r>
          </a:p>
        </p:txBody>
      </p:sp>
      <p:sp>
        <p:nvSpPr>
          <p:cNvPr id="4" name="Content Placeholder 3"/>
          <p:cNvSpPr>
            <a:spLocks noGrp="1"/>
          </p:cNvSpPr>
          <p:nvPr>
            <p:ph sz="half" idx="2"/>
          </p:nvPr>
        </p:nvSpPr>
        <p:spPr>
          <a:xfrm>
            <a:off x="1385652" y="11356340"/>
            <a:ext cx="8510348"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84131" y="7621272"/>
            <a:ext cx="8552260" cy="3735068"/>
          </a:xfrm>
        </p:spPr>
        <p:txBody>
          <a:bodyPr anchor="b"/>
          <a:lstStyle>
            <a:lvl1pPr marL="0" indent="0">
              <a:buNone/>
              <a:defRPr sz="5280" b="1"/>
            </a:lvl1pPr>
            <a:lvl2pPr marL="1005840" indent="0">
              <a:buNone/>
              <a:defRPr sz="4400" b="1"/>
            </a:lvl2pPr>
            <a:lvl3pPr marL="2011680" indent="0">
              <a:buNone/>
              <a:defRPr sz="3960" b="1"/>
            </a:lvl3pPr>
            <a:lvl4pPr marL="3017520" indent="0">
              <a:buNone/>
              <a:defRPr sz="3520" b="1"/>
            </a:lvl4pPr>
            <a:lvl5pPr marL="4023360" indent="0">
              <a:buNone/>
              <a:defRPr sz="3520" b="1"/>
            </a:lvl5pPr>
            <a:lvl6pPr marL="5029200" indent="0">
              <a:buNone/>
              <a:defRPr sz="3520" b="1"/>
            </a:lvl6pPr>
            <a:lvl7pPr marL="6035040" indent="0">
              <a:buNone/>
              <a:defRPr sz="3520" b="1"/>
            </a:lvl7pPr>
            <a:lvl8pPr marL="7040880" indent="0">
              <a:buNone/>
              <a:defRPr sz="3520" b="1"/>
            </a:lvl8pPr>
            <a:lvl9pPr marL="8046720" indent="0">
              <a:buNone/>
              <a:defRPr sz="3520" b="1"/>
            </a:lvl9pPr>
          </a:lstStyle>
          <a:p>
            <a:pPr lvl="0"/>
            <a:r>
              <a:rPr lang="en-US"/>
              <a:t>Click to edit Master text styles</a:t>
            </a:r>
          </a:p>
        </p:txBody>
      </p:sp>
      <p:sp>
        <p:nvSpPr>
          <p:cNvPr id="6" name="Content Placeholder 5"/>
          <p:cNvSpPr>
            <a:spLocks noGrp="1"/>
          </p:cNvSpPr>
          <p:nvPr>
            <p:ph sz="quarter" idx="4"/>
          </p:nvPr>
        </p:nvSpPr>
        <p:spPr>
          <a:xfrm>
            <a:off x="10184131" y="11356340"/>
            <a:ext cx="8552260"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464751-773E-484D-84EC-AF4BEBE0C825}" type="datetimeFigureOut">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211363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464751-773E-484D-84EC-AF4BEBE0C825}" type="datetimeFigureOut">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221112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64751-773E-484D-84EC-AF4BEBE0C825}" type="datetimeFigureOut">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45161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650" y="2072640"/>
            <a:ext cx="6488192" cy="7254240"/>
          </a:xfrm>
        </p:spPr>
        <p:txBody>
          <a:bodyPr anchor="b"/>
          <a:lstStyle>
            <a:lvl1pPr>
              <a:defRPr sz="7040"/>
            </a:lvl1pPr>
          </a:lstStyle>
          <a:p>
            <a:r>
              <a:rPr lang="en-US"/>
              <a:t>Click to edit Master title style</a:t>
            </a:r>
            <a:endParaRPr lang="en-US" dirty="0"/>
          </a:p>
        </p:txBody>
      </p:sp>
      <p:sp>
        <p:nvSpPr>
          <p:cNvPr id="3" name="Content Placeholder 2"/>
          <p:cNvSpPr>
            <a:spLocks noGrp="1"/>
          </p:cNvSpPr>
          <p:nvPr>
            <p:ph idx="1"/>
          </p:nvPr>
        </p:nvSpPr>
        <p:spPr>
          <a:xfrm>
            <a:off x="8552260" y="4476333"/>
            <a:ext cx="10184130" cy="22093767"/>
          </a:xfrm>
        </p:spPr>
        <p:txBody>
          <a:bodyPr/>
          <a:lstStyle>
            <a:lvl1pPr>
              <a:defRPr sz="7040"/>
            </a:lvl1pPr>
            <a:lvl2pPr>
              <a:defRPr sz="6160"/>
            </a:lvl2pPr>
            <a:lvl3pPr>
              <a:defRPr sz="528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5650" y="9326880"/>
            <a:ext cx="6488192" cy="17279199"/>
          </a:xfrm>
        </p:spPr>
        <p:txBody>
          <a:bodyPr/>
          <a:lstStyle>
            <a:lvl1pPr marL="0" indent="0">
              <a:buNone/>
              <a:defRPr sz="3520"/>
            </a:lvl1pPr>
            <a:lvl2pPr marL="1005840" indent="0">
              <a:buNone/>
              <a:defRPr sz="3080"/>
            </a:lvl2pPr>
            <a:lvl3pPr marL="2011680" indent="0">
              <a:buNone/>
              <a:defRPr sz="2640"/>
            </a:lvl3pPr>
            <a:lvl4pPr marL="3017520" indent="0">
              <a:buNone/>
              <a:defRPr sz="2200"/>
            </a:lvl4pPr>
            <a:lvl5pPr marL="4023360" indent="0">
              <a:buNone/>
              <a:defRPr sz="2200"/>
            </a:lvl5pPr>
            <a:lvl6pPr marL="5029200" indent="0">
              <a:buNone/>
              <a:defRPr sz="2200"/>
            </a:lvl6pPr>
            <a:lvl7pPr marL="6035040" indent="0">
              <a:buNone/>
              <a:defRPr sz="2200"/>
            </a:lvl7pPr>
            <a:lvl8pPr marL="7040880" indent="0">
              <a:buNone/>
              <a:defRPr sz="2200"/>
            </a:lvl8pPr>
            <a:lvl9pPr marL="8046720" indent="0">
              <a:buNone/>
              <a:defRPr sz="2200"/>
            </a:lvl9pPr>
          </a:lstStyle>
          <a:p>
            <a:pPr lvl="0"/>
            <a:r>
              <a:rPr lang="en-US"/>
              <a:t>Click to edit Master text styles</a:t>
            </a:r>
          </a:p>
        </p:txBody>
      </p:sp>
      <p:sp>
        <p:nvSpPr>
          <p:cNvPr id="5" name="Date Placeholder 4"/>
          <p:cNvSpPr>
            <a:spLocks noGrp="1"/>
          </p:cNvSpPr>
          <p:nvPr>
            <p:ph type="dt" sz="half" idx="10"/>
          </p:nvPr>
        </p:nvSpPr>
        <p:spPr/>
        <p:txBody>
          <a:bodyPr/>
          <a:lstStyle/>
          <a:p>
            <a:fld id="{45464751-773E-484D-84EC-AF4BEBE0C825}"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2373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650" y="2072640"/>
            <a:ext cx="6488192" cy="7254240"/>
          </a:xfrm>
        </p:spPr>
        <p:txBody>
          <a:bodyPr anchor="b"/>
          <a:lstStyle>
            <a:lvl1pPr>
              <a:defRPr sz="704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52260" y="4476333"/>
            <a:ext cx="10184130" cy="22093767"/>
          </a:xfrm>
        </p:spPr>
        <p:txBody>
          <a:bodyPr anchor="t"/>
          <a:lstStyle>
            <a:lvl1pPr marL="0" indent="0">
              <a:buNone/>
              <a:defRPr sz="7040"/>
            </a:lvl1pPr>
            <a:lvl2pPr marL="1005840" indent="0">
              <a:buNone/>
              <a:defRPr sz="6160"/>
            </a:lvl2pPr>
            <a:lvl3pPr marL="2011680" indent="0">
              <a:buNone/>
              <a:defRPr sz="5280"/>
            </a:lvl3pPr>
            <a:lvl4pPr marL="3017520" indent="0">
              <a:buNone/>
              <a:defRPr sz="4400"/>
            </a:lvl4pPr>
            <a:lvl5pPr marL="4023360" indent="0">
              <a:buNone/>
              <a:defRPr sz="4400"/>
            </a:lvl5pPr>
            <a:lvl6pPr marL="5029200" indent="0">
              <a:buNone/>
              <a:defRPr sz="4400"/>
            </a:lvl6pPr>
            <a:lvl7pPr marL="6035040" indent="0">
              <a:buNone/>
              <a:defRPr sz="4400"/>
            </a:lvl7pPr>
            <a:lvl8pPr marL="7040880" indent="0">
              <a:buNone/>
              <a:defRPr sz="4400"/>
            </a:lvl8pPr>
            <a:lvl9pPr marL="8046720" indent="0">
              <a:buNone/>
              <a:defRPr sz="4400"/>
            </a:lvl9pPr>
          </a:lstStyle>
          <a:p>
            <a:r>
              <a:rPr lang="en-US"/>
              <a:t>Click icon to add picture</a:t>
            </a:r>
            <a:endParaRPr lang="en-US" dirty="0"/>
          </a:p>
        </p:txBody>
      </p:sp>
      <p:sp>
        <p:nvSpPr>
          <p:cNvPr id="4" name="Text Placeholder 3"/>
          <p:cNvSpPr>
            <a:spLocks noGrp="1"/>
          </p:cNvSpPr>
          <p:nvPr>
            <p:ph type="body" sz="half" idx="2"/>
          </p:nvPr>
        </p:nvSpPr>
        <p:spPr>
          <a:xfrm>
            <a:off x="1385650" y="9326880"/>
            <a:ext cx="6488192" cy="17279199"/>
          </a:xfrm>
        </p:spPr>
        <p:txBody>
          <a:bodyPr/>
          <a:lstStyle>
            <a:lvl1pPr marL="0" indent="0">
              <a:buNone/>
              <a:defRPr sz="3520"/>
            </a:lvl1pPr>
            <a:lvl2pPr marL="1005840" indent="0">
              <a:buNone/>
              <a:defRPr sz="3080"/>
            </a:lvl2pPr>
            <a:lvl3pPr marL="2011680" indent="0">
              <a:buNone/>
              <a:defRPr sz="2640"/>
            </a:lvl3pPr>
            <a:lvl4pPr marL="3017520" indent="0">
              <a:buNone/>
              <a:defRPr sz="2200"/>
            </a:lvl4pPr>
            <a:lvl5pPr marL="4023360" indent="0">
              <a:buNone/>
              <a:defRPr sz="2200"/>
            </a:lvl5pPr>
            <a:lvl6pPr marL="5029200" indent="0">
              <a:buNone/>
              <a:defRPr sz="2200"/>
            </a:lvl6pPr>
            <a:lvl7pPr marL="6035040" indent="0">
              <a:buNone/>
              <a:defRPr sz="2200"/>
            </a:lvl7pPr>
            <a:lvl8pPr marL="7040880" indent="0">
              <a:buNone/>
              <a:defRPr sz="2200"/>
            </a:lvl8pPr>
            <a:lvl9pPr marL="8046720" indent="0">
              <a:buNone/>
              <a:defRPr sz="2200"/>
            </a:lvl9pPr>
          </a:lstStyle>
          <a:p>
            <a:pPr lvl="0"/>
            <a:r>
              <a:rPr lang="en-US"/>
              <a:t>Click to edit Master text styles</a:t>
            </a:r>
          </a:p>
        </p:txBody>
      </p:sp>
      <p:sp>
        <p:nvSpPr>
          <p:cNvPr id="5" name="Date Placeholder 4"/>
          <p:cNvSpPr>
            <a:spLocks noGrp="1"/>
          </p:cNvSpPr>
          <p:nvPr>
            <p:ph type="dt" sz="half" idx="10"/>
          </p:nvPr>
        </p:nvSpPr>
        <p:spPr/>
        <p:txBody>
          <a:bodyPr/>
          <a:lstStyle/>
          <a:p>
            <a:fld id="{45464751-773E-484D-84EC-AF4BEBE0C825}"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6BA7B-D75D-4821-9FBA-D1B6BC991701}" type="slidenum">
              <a:rPr lang="en-US" smtClean="0"/>
              <a:t>‹#›</a:t>
            </a:fld>
            <a:endParaRPr lang="en-US"/>
          </a:p>
        </p:txBody>
      </p:sp>
    </p:spTree>
    <p:extLst>
      <p:ext uri="{BB962C8B-B14F-4D97-AF65-F5344CB8AC3E}">
        <p14:creationId xmlns:p14="http://schemas.microsoft.com/office/powerpoint/2010/main" val="359716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1655240"/>
            <a:ext cx="1735074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3030" y="8276166"/>
            <a:ext cx="17350740" cy="19726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3030" y="28815460"/>
            <a:ext cx="4526280" cy="1655233"/>
          </a:xfrm>
          <a:prstGeom prst="rect">
            <a:avLst/>
          </a:prstGeom>
        </p:spPr>
        <p:txBody>
          <a:bodyPr vert="horz" lIns="91440" tIns="45720" rIns="91440" bIns="45720" rtlCol="0" anchor="ctr"/>
          <a:lstStyle>
            <a:lvl1pPr algn="l">
              <a:defRPr sz="2640">
                <a:solidFill>
                  <a:schemeClr val="tx1">
                    <a:tint val="75000"/>
                  </a:schemeClr>
                </a:solidFill>
              </a:defRPr>
            </a:lvl1pPr>
          </a:lstStyle>
          <a:p>
            <a:fld id="{45464751-773E-484D-84EC-AF4BEBE0C825}" type="datetimeFigureOut">
              <a:rPr lang="en-US" smtClean="0"/>
              <a:t>9/6/2018</a:t>
            </a:fld>
            <a:endParaRPr lang="en-US"/>
          </a:p>
        </p:txBody>
      </p:sp>
      <p:sp>
        <p:nvSpPr>
          <p:cNvPr id="5" name="Footer Placeholder 4"/>
          <p:cNvSpPr>
            <a:spLocks noGrp="1"/>
          </p:cNvSpPr>
          <p:nvPr>
            <p:ph type="ftr" sz="quarter" idx="3"/>
          </p:nvPr>
        </p:nvSpPr>
        <p:spPr>
          <a:xfrm>
            <a:off x="6663690" y="28815460"/>
            <a:ext cx="6789420" cy="1655233"/>
          </a:xfrm>
          <a:prstGeom prst="rect">
            <a:avLst/>
          </a:prstGeom>
        </p:spPr>
        <p:txBody>
          <a:bodyPr vert="horz" lIns="91440" tIns="45720" rIns="91440" bIns="45720" rtlCol="0" anchor="ctr"/>
          <a:lstStyle>
            <a:lvl1pPr algn="ctr">
              <a:defRPr sz="26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207490" y="28815460"/>
            <a:ext cx="4526280" cy="1655233"/>
          </a:xfrm>
          <a:prstGeom prst="rect">
            <a:avLst/>
          </a:prstGeom>
        </p:spPr>
        <p:txBody>
          <a:bodyPr vert="horz" lIns="91440" tIns="45720" rIns="91440" bIns="45720" rtlCol="0" anchor="ctr"/>
          <a:lstStyle>
            <a:lvl1pPr algn="r">
              <a:defRPr sz="2640">
                <a:solidFill>
                  <a:schemeClr val="tx1">
                    <a:tint val="75000"/>
                  </a:schemeClr>
                </a:solidFill>
              </a:defRPr>
            </a:lvl1pPr>
          </a:lstStyle>
          <a:p>
            <a:fld id="{5016BA7B-D75D-4821-9FBA-D1B6BC991701}" type="slidenum">
              <a:rPr lang="en-US" smtClean="0"/>
              <a:t>‹#›</a:t>
            </a:fld>
            <a:endParaRPr lang="en-US"/>
          </a:p>
        </p:txBody>
      </p:sp>
    </p:spTree>
    <p:extLst>
      <p:ext uri="{BB962C8B-B14F-4D97-AF65-F5344CB8AC3E}">
        <p14:creationId xmlns:p14="http://schemas.microsoft.com/office/powerpoint/2010/main" val="249665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11680" rtl="0" eaLnBrk="1" latinLnBrk="0" hangingPunct="1">
        <a:lnSpc>
          <a:spcPct val="90000"/>
        </a:lnSpc>
        <a:spcBef>
          <a:spcPct val="0"/>
        </a:spcBef>
        <a:buNone/>
        <a:defRPr sz="9680" kern="1200">
          <a:solidFill>
            <a:schemeClr val="tx1"/>
          </a:solidFill>
          <a:latin typeface="+mj-lt"/>
          <a:ea typeface="+mj-ea"/>
          <a:cs typeface="+mj-cs"/>
        </a:defRPr>
      </a:lvl1pPr>
    </p:titleStyle>
    <p:bodyStyle>
      <a:lvl1pPr marL="502920" indent="-502920" algn="l" defTabSz="2011680" rtl="0" eaLnBrk="1" latinLnBrk="0" hangingPunct="1">
        <a:lnSpc>
          <a:spcPct val="90000"/>
        </a:lnSpc>
        <a:spcBef>
          <a:spcPts val="2200"/>
        </a:spcBef>
        <a:buFont typeface="Arial" panose="020B0604020202020204" pitchFamily="34" charset="0"/>
        <a:buChar char="•"/>
        <a:defRPr sz="6160" kern="1200">
          <a:solidFill>
            <a:schemeClr val="tx1"/>
          </a:solidFill>
          <a:latin typeface="+mn-lt"/>
          <a:ea typeface="+mn-ea"/>
          <a:cs typeface="+mn-cs"/>
        </a:defRPr>
      </a:lvl1pPr>
      <a:lvl2pPr marL="1508760" indent="-502920" algn="l" defTabSz="2011680" rtl="0" eaLnBrk="1" latinLnBrk="0" hangingPunct="1">
        <a:lnSpc>
          <a:spcPct val="90000"/>
        </a:lnSpc>
        <a:spcBef>
          <a:spcPts val="1100"/>
        </a:spcBef>
        <a:buFont typeface="Arial" panose="020B0604020202020204" pitchFamily="34" charset="0"/>
        <a:buChar char="•"/>
        <a:defRPr sz="5280" kern="1200">
          <a:solidFill>
            <a:schemeClr val="tx1"/>
          </a:solidFill>
          <a:latin typeface="+mn-lt"/>
          <a:ea typeface="+mn-ea"/>
          <a:cs typeface="+mn-cs"/>
        </a:defRPr>
      </a:lvl2pPr>
      <a:lvl3pPr marL="2514600" indent="-502920" algn="l" defTabSz="2011680" rtl="0" eaLnBrk="1" latinLnBrk="0" hangingPunct="1">
        <a:lnSpc>
          <a:spcPct val="90000"/>
        </a:lnSpc>
        <a:spcBef>
          <a:spcPts val="1100"/>
        </a:spcBef>
        <a:buFont typeface="Arial" panose="020B0604020202020204" pitchFamily="34" charset="0"/>
        <a:buChar char="•"/>
        <a:defRPr sz="4400" kern="1200">
          <a:solidFill>
            <a:schemeClr val="tx1"/>
          </a:solidFill>
          <a:latin typeface="+mn-lt"/>
          <a:ea typeface="+mn-ea"/>
          <a:cs typeface="+mn-cs"/>
        </a:defRPr>
      </a:lvl3pPr>
      <a:lvl4pPr marL="35204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4pPr>
      <a:lvl5pPr marL="452628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5pPr>
      <a:lvl6pPr marL="553212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6pPr>
      <a:lvl7pPr marL="653796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7pPr>
      <a:lvl8pPr marL="754380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8pPr>
      <a:lvl9pPr marL="85496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9pPr>
    </p:bodyStyle>
    <p:otherStyle>
      <a:defPPr>
        <a:defRPr lang="en-US"/>
      </a:defPPr>
      <a:lvl1pPr marL="0" algn="l" defTabSz="2011680" rtl="0" eaLnBrk="1" latinLnBrk="0" hangingPunct="1">
        <a:defRPr sz="3960" kern="1200">
          <a:solidFill>
            <a:schemeClr val="tx1"/>
          </a:solidFill>
          <a:latin typeface="+mn-lt"/>
          <a:ea typeface="+mn-ea"/>
          <a:cs typeface="+mn-cs"/>
        </a:defRPr>
      </a:lvl1pPr>
      <a:lvl2pPr marL="1005840" algn="l" defTabSz="2011680" rtl="0" eaLnBrk="1" latinLnBrk="0" hangingPunct="1">
        <a:defRPr sz="3960" kern="1200">
          <a:solidFill>
            <a:schemeClr val="tx1"/>
          </a:solidFill>
          <a:latin typeface="+mn-lt"/>
          <a:ea typeface="+mn-ea"/>
          <a:cs typeface="+mn-cs"/>
        </a:defRPr>
      </a:lvl2pPr>
      <a:lvl3pPr marL="2011680" algn="l" defTabSz="2011680" rtl="0" eaLnBrk="1" latinLnBrk="0" hangingPunct="1">
        <a:defRPr sz="3960" kern="1200">
          <a:solidFill>
            <a:schemeClr val="tx1"/>
          </a:solidFill>
          <a:latin typeface="+mn-lt"/>
          <a:ea typeface="+mn-ea"/>
          <a:cs typeface="+mn-cs"/>
        </a:defRPr>
      </a:lvl3pPr>
      <a:lvl4pPr marL="3017520" algn="l" defTabSz="2011680" rtl="0" eaLnBrk="1" latinLnBrk="0" hangingPunct="1">
        <a:defRPr sz="3960" kern="1200">
          <a:solidFill>
            <a:schemeClr val="tx1"/>
          </a:solidFill>
          <a:latin typeface="+mn-lt"/>
          <a:ea typeface="+mn-ea"/>
          <a:cs typeface="+mn-cs"/>
        </a:defRPr>
      </a:lvl4pPr>
      <a:lvl5pPr marL="4023360" algn="l" defTabSz="2011680" rtl="0" eaLnBrk="1" latinLnBrk="0" hangingPunct="1">
        <a:defRPr sz="3960" kern="1200">
          <a:solidFill>
            <a:schemeClr val="tx1"/>
          </a:solidFill>
          <a:latin typeface="+mn-lt"/>
          <a:ea typeface="+mn-ea"/>
          <a:cs typeface="+mn-cs"/>
        </a:defRPr>
      </a:lvl5pPr>
      <a:lvl6pPr marL="5029200" algn="l" defTabSz="2011680" rtl="0" eaLnBrk="1" latinLnBrk="0" hangingPunct="1">
        <a:defRPr sz="3960" kern="1200">
          <a:solidFill>
            <a:schemeClr val="tx1"/>
          </a:solidFill>
          <a:latin typeface="+mn-lt"/>
          <a:ea typeface="+mn-ea"/>
          <a:cs typeface="+mn-cs"/>
        </a:defRPr>
      </a:lvl6pPr>
      <a:lvl7pPr marL="6035040" algn="l" defTabSz="2011680" rtl="0" eaLnBrk="1" latinLnBrk="0" hangingPunct="1">
        <a:defRPr sz="3960" kern="1200">
          <a:solidFill>
            <a:schemeClr val="tx1"/>
          </a:solidFill>
          <a:latin typeface="+mn-lt"/>
          <a:ea typeface="+mn-ea"/>
          <a:cs typeface="+mn-cs"/>
        </a:defRPr>
      </a:lvl7pPr>
      <a:lvl8pPr marL="7040880" algn="l" defTabSz="2011680" rtl="0" eaLnBrk="1" latinLnBrk="0" hangingPunct="1">
        <a:defRPr sz="3960" kern="1200">
          <a:solidFill>
            <a:schemeClr val="tx1"/>
          </a:solidFill>
          <a:latin typeface="+mn-lt"/>
          <a:ea typeface="+mn-ea"/>
          <a:cs typeface="+mn-cs"/>
        </a:defRPr>
      </a:lvl8pPr>
      <a:lvl9pPr marL="8046720" algn="l" defTabSz="2011680" rtl="0" eaLnBrk="1" latinLnBrk="0" hangingPunct="1">
        <a:defRPr sz="3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comments" Target="../comments/comment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 name="TextBox 23"/>
          <p:cNvSpPr txBox="1"/>
          <p:nvPr/>
        </p:nvSpPr>
        <p:spPr>
          <a:xfrm>
            <a:off x="190327" y="17335293"/>
            <a:ext cx="9585868" cy="13493309"/>
          </a:xfrm>
          <a:prstGeom prst="rect">
            <a:avLst/>
          </a:prstGeom>
          <a:solidFill>
            <a:srgbClr val="EF8D4B"/>
          </a:solidFill>
          <a:ln w="5715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0" name="Rounded Rectangle 79"/>
          <p:cNvSpPr/>
          <p:nvPr/>
        </p:nvSpPr>
        <p:spPr>
          <a:xfrm>
            <a:off x="427184" y="17531779"/>
            <a:ext cx="8591738" cy="6308144"/>
          </a:xfrm>
          <a:prstGeom prst="roundRect">
            <a:avLst/>
          </a:prstGeom>
          <a:solidFill>
            <a:srgbClr val="8E0000"/>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095151" y="17366060"/>
            <a:ext cx="9815387" cy="13492565"/>
          </a:xfrm>
          <a:prstGeom prst="rect">
            <a:avLst/>
          </a:prstGeom>
          <a:solidFill>
            <a:schemeClr val="accent2">
              <a:lumMod val="60000"/>
              <a:lumOff val="40000"/>
            </a:schemeClr>
          </a:solidFill>
          <a:ln w="5715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2" name="TextBox 21"/>
          <p:cNvSpPr txBox="1"/>
          <p:nvPr/>
        </p:nvSpPr>
        <p:spPr>
          <a:xfrm>
            <a:off x="10095151" y="4168262"/>
            <a:ext cx="9815387" cy="12748811"/>
          </a:xfrm>
          <a:prstGeom prst="rect">
            <a:avLst/>
          </a:prstGeom>
          <a:solidFill>
            <a:schemeClr val="accent2">
              <a:lumMod val="40000"/>
              <a:lumOff val="60000"/>
            </a:schemeClr>
          </a:solidFill>
          <a:ln w="5715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8" name="Rounded Rectangle 57"/>
          <p:cNvSpPr/>
          <p:nvPr/>
        </p:nvSpPr>
        <p:spPr>
          <a:xfrm>
            <a:off x="13602653" y="12400360"/>
            <a:ext cx="6219426" cy="6253571"/>
          </a:xfrm>
          <a:prstGeom prst="roundRect">
            <a:avLst/>
          </a:prstGeom>
          <a:solidFill>
            <a:srgbClr val="8E0000"/>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4893" y="4163381"/>
            <a:ext cx="9491302" cy="12748811"/>
          </a:xfrm>
          <a:prstGeom prst="rect">
            <a:avLst/>
          </a:prstGeom>
          <a:solidFill>
            <a:schemeClr val="accent2">
              <a:lumMod val="20000"/>
              <a:lumOff val="80000"/>
            </a:schemeClr>
          </a:solidFill>
          <a:ln w="5715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Rounded Rectangle 9"/>
          <p:cNvSpPr/>
          <p:nvPr/>
        </p:nvSpPr>
        <p:spPr>
          <a:xfrm>
            <a:off x="316087" y="13892557"/>
            <a:ext cx="6219454" cy="2614985"/>
          </a:xfrm>
          <a:prstGeom prst="roundRect">
            <a:avLst/>
          </a:prstGeom>
          <a:solidFill>
            <a:srgbClr val="8E0000"/>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42287" y="13480725"/>
            <a:ext cx="4429093" cy="584775"/>
          </a:xfrm>
          <a:prstGeom prst="roundRect">
            <a:avLst/>
          </a:prstGeom>
          <a:solidFill>
            <a:schemeClr val="accent3">
              <a:lumMod val="60000"/>
              <a:lumOff val="4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05132" y="4359298"/>
            <a:ext cx="4462284" cy="705618"/>
          </a:xfrm>
          <a:prstGeom prst="roundRect">
            <a:avLst/>
          </a:prstGeom>
          <a:solidFill>
            <a:schemeClr val="accent3">
              <a:lumMod val="60000"/>
              <a:lumOff val="4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15000" y="11567159"/>
            <a:ext cx="8167525" cy="8196769"/>
          </a:xfrm>
          <a:prstGeom prst="ellipse">
            <a:avLst/>
          </a:prstGeom>
          <a:solidFill>
            <a:schemeClr val="accent4">
              <a:lumMod val="60000"/>
              <a:lumOff val="4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441" y="13268174"/>
            <a:ext cx="6114553" cy="4418340"/>
          </a:xfrm>
          <a:prstGeom prst="rect">
            <a:avLst/>
          </a:prstGeom>
        </p:spPr>
      </p:pic>
      <p:sp>
        <p:nvSpPr>
          <p:cNvPr id="4" name="TextBox 3"/>
          <p:cNvSpPr txBox="1"/>
          <p:nvPr/>
        </p:nvSpPr>
        <p:spPr>
          <a:xfrm>
            <a:off x="2743200" y="103780"/>
            <a:ext cx="12861471" cy="3754874"/>
          </a:xfrm>
          <a:prstGeom prst="rect">
            <a:avLst/>
          </a:prstGeom>
          <a:solidFill>
            <a:srgbClr val="8E0000"/>
          </a:solidFill>
          <a:ln w="28575">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5000" b="1" dirty="0">
                <a:solidFill>
                  <a:schemeClr val="bg1"/>
                </a:solidFill>
                <a:latin typeface="Arial Narrow" panose="020B0606020202030204" pitchFamily="34" charset="0"/>
              </a:rPr>
              <a:t>X-RAY COMPUTED TOMOGRAPHY FOR THE </a:t>
            </a:r>
          </a:p>
          <a:p>
            <a:pPr algn="ctr"/>
            <a:r>
              <a:rPr lang="en-US" sz="5000" b="1" dirty="0">
                <a:solidFill>
                  <a:schemeClr val="bg1"/>
                </a:solidFill>
                <a:latin typeface="Arial Narrow" panose="020B0606020202030204" pitchFamily="34" charset="0"/>
              </a:rPr>
              <a:t>CHARACTERIZATON OF THE </a:t>
            </a:r>
          </a:p>
          <a:p>
            <a:pPr algn="ctr"/>
            <a:r>
              <a:rPr lang="en-US" sz="5000" b="1" dirty="0">
                <a:solidFill>
                  <a:schemeClr val="bg1"/>
                </a:solidFill>
                <a:latin typeface="Arial Narrow" panose="020B0606020202030204" pitchFamily="34" charset="0"/>
              </a:rPr>
              <a:t>CELLULAR STRUCTURE OF FOAMED CEMENT</a:t>
            </a:r>
          </a:p>
          <a:p>
            <a:pPr algn="ctr"/>
            <a:r>
              <a:rPr lang="en-US" sz="2200" b="1" dirty="0">
                <a:solidFill>
                  <a:schemeClr val="bg2"/>
                </a:solidFill>
                <a:latin typeface="Arial Narrow" panose="020B0606020202030204" pitchFamily="34" charset="0"/>
              </a:rPr>
              <a:t>LILLIAN BEI JIA LAU</a:t>
            </a:r>
          </a:p>
          <a:p>
            <a:pPr algn="ctr"/>
            <a:r>
              <a:rPr lang="en-US" sz="2200" b="1" dirty="0">
                <a:solidFill>
                  <a:schemeClr val="bg2"/>
                </a:solidFill>
                <a:latin typeface="Arial Narrow" panose="020B0606020202030204" pitchFamily="34" charset="0"/>
              </a:rPr>
              <a:t>Mentor: Jamie V. Clark</a:t>
            </a:r>
          </a:p>
          <a:p>
            <a:pPr algn="ctr"/>
            <a:r>
              <a:rPr lang="en-US" sz="2200" b="1" dirty="0">
                <a:solidFill>
                  <a:schemeClr val="bg2"/>
                </a:solidFill>
                <a:latin typeface="Arial Narrow" panose="020B0606020202030204" pitchFamily="34" charset="0"/>
              </a:rPr>
              <a:t>Faculty Advisor: Professor David A. Lange</a:t>
            </a:r>
          </a:p>
          <a:p>
            <a:pPr algn="ctr"/>
            <a:r>
              <a:rPr lang="en-US" sz="2200" b="1" dirty="0">
                <a:solidFill>
                  <a:schemeClr val="bg2"/>
                </a:solidFill>
                <a:latin typeface="Arial Narrow" panose="020B0606020202030204" pitchFamily="34" charset="0"/>
              </a:rPr>
              <a:t>DEPARTMENT OF CIVIL AND ENVIRONMENTAL ENGINEERING, UNIVERSITY OF ILLINOIS URBANA-CHAMPAIGN</a:t>
            </a:r>
          </a:p>
        </p:txBody>
      </p:sp>
      <p:pic>
        <p:nvPicPr>
          <p:cNvPr id="1026" name="Picture 2" descr="Image result for uiu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968" y="121126"/>
            <a:ext cx="2449286" cy="3720181"/>
          </a:xfrm>
          <a:prstGeom prst="rect">
            <a:avLst/>
          </a:prstGeom>
          <a:no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28" name="Picture 4" descr="https://wiki.illinois.edu/wiki/download/attachments/446366089/fbcover.png?version=1&amp;modificationDate=1440365858000&amp;api=v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6776" y="140501"/>
            <a:ext cx="4199860" cy="3718153"/>
          </a:xfrm>
          <a:prstGeom prst="rect">
            <a:avLst/>
          </a:prstGeom>
          <a:no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4" name="Rectangular Callout 13"/>
          <p:cNvSpPr/>
          <p:nvPr/>
        </p:nvSpPr>
        <p:spPr>
          <a:xfrm>
            <a:off x="9115494" y="15002810"/>
            <a:ext cx="2460771" cy="443682"/>
          </a:xfrm>
          <a:prstGeom prst="wedgeRectCallout">
            <a:avLst>
              <a:gd name="adj1" fmla="val -62232"/>
              <a:gd name="adj2" fmla="val 13446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9253577" y="14986555"/>
            <a:ext cx="2201946" cy="430887"/>
          </a:xfrm>
          <a:prstGeom prst="rect">
            <a:avLst/>
          </a:prstGeom>
          <a:noFill/>
        </p:spPr>
        <p:txBody>
          <a:bodyPr wrap="square" rtlCol="0">
            <a:spAutoFit/>
          </a:bodyPr>
          <a:lstStyle/>
          <a:p>
            <a:r>
              <a:rPr lang="en-US" sz="2200" dirty="0">
                <a:latin typeface="Arial Narrow" panose="020B0606020202030204" pitchFamily="34" charset="0"/>
              </a:rPr>
              <a:t>Threshold value=16</a:t>
            </a:r>
          </a:p>
        </p:txBody>
      </p:sp>
      <p:sp>
        <p:nvSpPr>
          <p:cNvPr id="17" name="TextBox 16"/>
          <p:cNvSpPr txBox="1"/>
          <p:nvPr/>
        </p:nvSpPr>
        <p:spPr>
          <a:xfrm>
            <a:off x="6590646" y="17529904"/>
            <a:ext cx="6311348" cy="769441"/>
          </a:xfrm>
          <a:prstGeom prst="rect">
            <a:avLst/>
          </a:prstGeom>
          <a:noFill/>
        </p:spPr>
        <p:txBody>
          <a:bodyPr wrap="square" rtlCol="0">
            <a:spAutoFit/>
          </a:bodyPr>
          <a:lstStyle/>
          <a:p>
            <a:pPr algn="ctr"/>
            <a:r>
              <a:rPr lang="en-US" sz="2200" i="1" dirty="0">
                <a:latin typeface="Arial Narrow" panose="020B0606020202030204" pitchFamily="34" charset="0"/>
              </a:rPr>
              <a:t>Fig.2: X-Ray Intensity vs. Greyscale Values for 0.5 Density Foam Cement using Gaussian Deconvolution</a:t>
            </a:r>
          </a:p>
        </p:txBody>
      </p:sp>
      <p:cxnSp>
        <p:nvCxnSpPr>
          <p:cNvPr id="8" name="Straight Connector 7"/>
          <p:cNvCxnSpPr/>
          <p:nvPr/>
        </p:nvCxnSpPr>
        <p:spPr>
          <a:xfrm>
            <a:off x="8706536" y="13972534"/>
            <a:ext cx="35699" cy="3110063"/>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9681629" y="16250401"/>
            <a:ext cx="1275129" cy="369538"/>
          </a:xfrm>
          <a:prstGeom prst="wedgeRectCallout">
            <a:avLst>
              <a:gd name="adj1" fmla="val -38285"/>
              <a:gd name="adj2" fmla="val 10314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9801587" y="16212301"/>
            <a:ext cx="1244071" cy="430887"/>
          </a:xfrm>
          <a:prstGeom prst="rect">
            <a:avLst/>
          </a:prstGeom>
          <a:noFill/>
        </p:spPr>
        <p:txBody>
          <a:bodyPr wrap="square" rtlCol="0">
            <a:spAutoFit/>
          </a:bodyPr>
          <a:lstStyle/>
          <a:p>
            <a:r>
              <a:rPr lang="en-US" sz="2200" dirty="0">
                <a:latin typeface="Arial Narrow" panose="020B0606020202030204" pitchFamily="34" charset="0"/>
              </a:rPr>
              <a:t>Cement</a:t>
            </a:r>
          </a:p>
        </p:txBody>
      </p:sp>
      <p:sp>
        <p:nvSpPr>
          <p:cNvPr id="21" name="Rectangular Callout 20"/>
          <p:cNvSpPr/>
          <p:nvPr/>
        </p:nvSpPr>
        <p:spPr>
          <a:xfrm>
            <a:off x="7186198" y="13239124"/>
            <a:ext cx="1275129" cy="369538"/>
          </a:xfrm>
          <a:prstGeom prst="wedgeRectCallout">
            <a:avLst>
              <a:gd name="adj1" fmla="val 34421"/>
              <a:gd name="adj2" fmla="val 24404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p:cNvSpPr txBox="1"/>
          <p:nvPr/>
        </p:nvSpPr>
        <p:spPr>
          <a:xfrm>
            <a:off x="7422161" y="13213815"/>
            <a:ext cx="1133031" cy="430887"/>
          </a:xfrm>
          <a:prstGeom prst="rect">
            <a:avLst/>
          </a:prstGeom>
          <a:noFill/>
        </p:spPr>
        <p:txBody>
          <a:bodyPr wrap="square" rtlCol="0">
            <a:spAutoFit/>
          </a:bodyPr>
          <a:lstStyle/>
          <a:p>
            <a:r>
              <a:rPr lang="en-US" sz="2200" dirty="0">
                <a:latin typeface="Arial Narrow" panose="020B0606020202030204" pitchFamily="34" charset="0"/>
              </a:rPr>
              <a:t>Pores</a:t>
            </a:r>
          </a:p>
        </p:txBody>
      </p:sp>
      <p:sp>
        <p:nvSpPr>
          <p:cNvPr id="3" name="TextBox 2"/>
          <p:cNvSpPr txBox="1"/>
          <p:nvPr/>
        </p:nvSpPr>
        <p:spPr>
          <a:xfrm>
            <a:off x="603850" y="4405998"/>
            <a:ext cx="5111149" cy="584775"/>
          </a:xfrm>
          <a:prstGeom prst="rect">
            <a:avLst/>
          </a:prstGeom>
          <a:noFill/>
        </p:spPr>
        <p:txBody>
          <a:bodyPr wrap="square" rtlCol="0">
            <a:spAutoFit/>
          </a:bodyPr>
          <a:lstStyle/>
          <a:p>
            <a:r>
              <a:rPr lang="en-US" sz="3200" b="1" dirty="0">
                <a:latin typeface="Arial Narrow" panose="020B0606020202030204" pitchFamily="34" charset="0"/>
              </a:rPr>
              <a:t>PROJECT BACKGROUND</a:t>
            </a:r>
          </a:p>
        </p:txBody>
      </p:sp>
      <p:sp>
        <p:nvSpPr>
          <p:cNvPr id="7" name="TextBox 6"/>
          <p:cNvSpPr txBox="1"/>
          <p:nvPr/>
        </p:nvSpPr>
        <p:spPr>
          <a:xfrm>
            <a:off x="426596" y="14132809"/>
            <a:ext cx="5580103" cy="2185214"/>
          </a:xfrm>
          <a:prstGeom prst="rect">
            <a:avLst/>
          </a:prstGeom>
          <a:noFill/>
        </p:spPr>
        <p:txBody>
          <a:bodyPr wrap="square" rtlCol="0">
            <a:spAutoFit/>
          </a:bodyPr>
          <a:lstStyle/>
          <a:p>
            <a:r>
              <a:rPr lang="en-US" sz="3400" b="1" dirty="0">
                <a:solidFill>
                  <a:schemeClr val="bg1"/>
                </a:solidFill>
                <a:latin typeface="Arial Narrow" panose="020B0606020202030204" pitchFamily="34" charset="0"/>
              </a:rPr>
              <a:t>What is the best method to determine </a:t>
            </a:r>
            <a:r>
              <a:rPr lang="en-US" sz="3400" b="1" dirty="0" err="1">
                <a:solidFill>
                  <a:schemeClr val="bg1"/>
                </a:solidFill>
                <a:latin typeface="Arial Narrow" panose="020B0606020202030204" pitchFamily="34" charset="0"/>
              </a:rPr>
              <a:t>thresholding</a:t>
            </a:r>
            <a:r>
              <a:rPr lang="en-US" sz="3400" b="1" dirty="0">
                <a:solidFill>
                  <a:schemeClr val="bg1"/>
                </a:solidFill>
                <a:latin typeface="Arial Narrow" panose="020B0606020202030204" pitchFamily="34" charset="0"/>
              </a:rPr>
              <a:t> values in foam cement characterization?</a:t>
            </a:r>
          </a:p>
        </p:txBody>
      </p:sp>
      <p:sp>
        <p:nvSpPr>
          <p:cNvPr id="25" name="TextBox 24"/>
          <p:cNvSpPr txBox="1"/>
          <p:nvPr/>
        </p:nvSpPr>
        <p:spPr>
          <a:xfrm>
            <a:off x="653412" y="13481783"/>
            <a:ext cx="4165724" cy="584775"/>
          </a:xfrm>
          <a:prstGeom prst="rect">
            <a:avLst/>
          </a:prstGeom>
          <a:noFill/>
        </p:spPr>
        <p:txBody>
          <a:bodyPr wrap="square" rtlCol="0">
            <a:spAutoFit/>
          </a:bodyPr>
          <a:lstStyle/>
          <a:p>
            <a:r>
              <a:rPr lang="en-US" sz="3200" b="1" dirty="0">
                <a:latin typeface="Arial Narrow" panose="020B0606020202030204" pitchFamily="34" charset="0"/>
              </a:rPr>
              <a:t>PROBLEM STATEMENT</a:t>
            </a:r>
          </a:p>
        </p:txBody>
      </p:sp>
      <p:sp>
        <p:nvSpPr>
          <p:cNvPr id="9" name="TextBox 8"/>
          <p:cNvSpPr txBox="1"/>
          <p:nvPr/>
        </p:nvSpPr>
        <p:spPr>
          <a:xfrm>
            <a:off x="440682" y="5184127"/>
            <a:ext cx="9058166" cy="5632311"/>
          </a:xfrm>
          <a:prstGeom prst="rect">
            <a:avLst/>
          </a:prstGeom>
          <a:noFill/>
        </p:spPr>
        <p:txBody>
          <a:bodyPr wrap="square" rtlCol="0">
            <a:spAutoFit/>
          </a:bodyPr>
          <a:lstStyle/>
          <a:p>
            <a:pPr marL="457200" indent="-457200">
              <a:buFont typeface="Courier New" panose="02070309020205020404" pitchFamily="49" charset="0"/>
              <a:buChar char="o"/>
            </a:pPr>
            <a:r>
              <a:rPr lang="en-US" sz="2400" dirty="0">
                <a:latin typeface="Arial Narrow" panose="020B0606020202030204" pitchFamily="34" charset="0"/>
              </a:rPr>
              <a:t>Understanding cement pore structure is important in improving the durability of concrete.</a:t>
            </a:r>
          </a:p>
          <a:p>
            <a:pPr marL="457200" indent="-457200">
              <a:buFont typeface="Courier New" panose="02070309020205020404" pitchFamily="49" charset="0"/>
              <a:buChar char="o"/>
            </a:pPr>
            <a:r>
              <a:rPr lang="en-US" sz="2400" dirty="0">
                <a:latin typeface="Arial Narrow" panose="020B0606020202030204" pitchFamily="34" charset="0"/>
              </a:rPr>
              <a:t>However, current methods that include:</a:t>
            </a:r>
          </a:p>
          <a:p>
            <a:pPr marL="1686154" lvl="1" indent="-457200">
              <a:buFont typeface="Arial" panose="020B0604020202020204" pitchFamily="34" charset="0"/>
              <a:buChar char="•"/>
            </a:pPr>
            <a:r>
              <a:rPr lang="en-US" sz="2400" dirty="0">
                <a:latin typeface="Arial Narrow" panose="020B0606020202030204" pitchFamily="34" charset="0"/>
              </a:rPr>
              <a:t>Scanning Electron Microscopy (SEM)</a:t>
            </a:r>
          </a:p>
          <a:p>
            <a:pPr marL="1686154" lvl="1" indent="-457200">
              <a:buFont typeface="Arial" panose="020B0604020202020204" pitchFamily="34" charset="0"/>
              <a:buChar char="•"/>
            </a:pPr>
            <a:r>
              <a:rPr lang="en-US" sz="2400" dirty="0">
                <a:latin typeface="Arial Narrow" panose="020B0606020202030204" pitchFamily="34" charset="0"/>
              </a:rPr>
              <a:t>Transmission Electron Microscopy (TEM)</a:t>
            </a:r>
          </a:p>
          <a:p>
            <a:pPr marL="1686154" lvl="1" indent="-457200">
              <a:buFont typeface="Arial" panose="020B0604020202020204" pitchFamily="34" charset="0"/>
              <a:buChar char="•"/>
            </a:pPr>
            <a:r>
              <a:rPr lang="en-US" sz="2400" dirty="0">
                <a:latin typeface="Arial Narrow" panose="020B0606020202030204" pitchFamily="34" charset="0"/>
              </a:rPr>
              <a:t>Mercury Intrusion </a:t>
            </a:r>
            <a:r>
              <a:rPr lang="en-US" sz="2400" dirty="0" err="1">
                <a:latin typeface="Arial Narrow" panose="020B0606020202030204" pitchFamily="34" charset="0"/>
              </a:rPr>
              <a:t>Porosimetry</a:t>
            </a:r>
            <a:r>
              <a:rPr lang="en-US" sz="2400" dirty="0">
                <a:latin typeface="Arial Narrow" panose="020B0606020202030204" pitchFamily="34" charset="0"/>
              </a:rPr>
              <a:t> (MIP)</a:t>
            </a:r>
          </a:p>
          <a:p>
            <a:r>
              <a:rPr lang="en-US" sz="2400" dirty="0">
                <a:latin typeface="Arial Narrow" panose="020B0606020202030204" pitchFamily="34" charset="0"/>
              </a:rPr>
              <a:t>      yield </a:t>
            </a:r>
            <a:r>
              <a:rPr lang="en-US" sz="2400" b="1" dirty="0">
                <a:latin typeface="Arial Narrow" panose="020B0606020202030204" pitchFamily="34" charset="0"/>
              </a:rPr>
              <a:t>incomplete results </a:t>
            </a:r>
            <a:r>
              <a:rPr lang="en-US" sz="2400" dirty="0">
                <a:latin typeface="Arial Narrow" panose="020B0606020202030204" pitchFamily="34" charset="0"/>
              </a:rPr>
              <a:t>and require </a:t>
            </a:r>
            <a:r>
              <a:rPr lang="en-US" sz="2400" b="1" dirty="0">
                <a:latin typeface="Arial Narrow" panose="020B0606020202030204" pitchFamily="34" charset="0"/>
              </a:rPr>
              <a:t>extensive sample preparation</a:t>
            </a:r>
            <a:r>
              <a:rPr lang="en-US" sz="2400" dirty="0">
                <a:latin typeface="Arial Narrow" panose="020B0606020202030204" pitchFamily="34" charset="0"/>
              </a:rPr>
              <a:t>.</a:t>
            </a:r>
          </a:p>
          <a:p>
            <a:pPr marL="457200" indent="-457200">
              <a:buFont typeface="Courier New" panose="02070309020205020404" pitchFamily="49" charset="0"/>
              <a:buChar char="o"/>
            </a:pPr>
            <a:r>
              <a:rPr lang="en-US" sz="2400" b="1" dirty="0">
                <a:latin typeface="Arial Narrow" panose="020B0606020202030204" pitchFamily="34" charset="0"/>
              </a:rPr>
              <a:t>X-Ray CT</a:t>
            </a:r>
            <a:r>
              <a:rPr lang="en-US" sz="2400" dirty="0">
                <a:latin typeface="Arial Narrow" panose="020B0606020202030204" pitchFamily="34" charset="0"/>
              </a:rPr>
              <a:t> is a </a:t>
            </a:r>
            <a:r>
              <a:rPr lang="en-US" sz="2400" b="1" dirty="0">
                <a:latin typeface="Arial Narrow" panose="020B0606020202030204" pitchFamily="34" charset="0"/>
              </a:rPr>
              <a:t>non-invasive</a:t>
            </a:r>
            <a:r>
              <a:rPr lang="en-US" sz="2400" dirty="0">
                <a:latin typeface="Arial Narrow" panose="020B0606020202030204" pitchFamily="34" charset="0"/>
              </a:rPr>
              <a:t> imaging technique which requires </a:t>
            </a:r>
            <a:r>
              <a:rPr lang="en-US" sz="2400" b="1" dirty="0">
                <a:latin typeface="Arial Narrow" panose="020B0606020202030204" pitchFamily="34" charset="0"/>
              </a:rPr>
              <a:t>minimal sample preparation</a:t>
            </a:r>
            <a:r>
              <a:rPr lang="en-US" sz="2400" dirty="0">
                <a:latin typeface="Arial Narrow" panose="020B0606020202030204" pitchFamily="34" charset="0"/>
              </a:rPr>
              <a:t>.</a:t>
            </a:r>
          </a:p>
          <a:p>
            <a:pPr marL="457200" indent="-457200">
              <a:buFont typeface="Courier New" panose="02070309020205020404" pitchFamily="49" charset="0"/>
              <a:buChar char="o"/>
            </a:pPr>
            <a:r>
              <a:rPr lang="en-US" sz="2400" dirty="0">
                <a:latin typeface="Arial Narrow" panose="020B0606020202030204" pitchFamily="34" charset="0"/>
              </a:rPr>
              <a:t>Specific greyscale values collected from the CT data are used as thresholds to determine the percentage of pores and cement.	</a:t>
            </a:r>
          </a:p>
          <a:p>
            <a:pPr marL="457200" indent="-457200">
              <a:buFont typeface="Courier New" panose="02070309020205020404" pitchFamily="49" charset="0"/>
              <a:buChar char="o"/>
            </a:pPr>
            <a:r>
              <a:rPr lang="en-US" sz="2400" dirty="0">
                <a:latin typeface="Arial Narrow" panose="020B0606020202030204" pitchFamily="34" charset="0"/>
              </a:rPr>
              <a:t>The current method of visually segmenting pores from the cement to obtain the greyscale threshold value may be inaccurate due to its subjectivity. </a:t>
            </a:r>
          </a:p>
          <a:p>
            <a:pPr marL="457200" indent="-457200">
              <a:buFont typeface="Courier New" panose="02070309020205020404" pitchFamily="49" charset="0"/>
              <a:buChar char="o"/>
            </a:pPr>
            <a:r>
              <a:rPr lang="en-US" sz="2400" dirty="0">
                <a:latin typeface="Arial Narrow" panose="020B0606020202030204" pitchFamily="34" charset="0"/>
              </a:rPr>
              <a:t>We applied six different methods of thresholding the greyscale values of foamed cement of four different densities.</a:t>
            </a:r>
          </a:p>
        </p:txBody>
      </p:sp>
      <p:pic>
        <p:nvPicPr>
          <p:cNvPr id="26" name="Picture 25"/>
          <p:cNvPicPr>
            <a:picLocks noChangeAspect="1"/>
          </p:cNvPicPr>
          <p:nvPr/>
        </p:nvPicPr>
        <p:blipFill rotWithShape="1">
          <a:blip r:embed="rId7"/>
          <a:srcRect l="53329" t="39967" r="20903" b="24945"/>
          <a:stretch/>
        </p:blipFill>
        <p:spPr>
          <a:xfrm>
            <a:off x="1087020" y="10816967"/>
            <a:ext cx="2299669" cy="225070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TextBox 10"/>
          <p:cNvSpPr txBox="1"/>
          <p:nvPr/>
        </p:nvSpPr>
        <p:spPr>
          <a:xfrm>
            <a:off x="3490950" y="12682839"/>
            <a:ext cx="2942991" cy="400110"/>
          </a:xfrm>
          <a:prstGeom prst="rect">
            <a:avLst/>
          </a:prstGeom>
          <a:noFill/>
        </p:spPr>
        <p:txBody>
          <a:bodyPr wrap="square" rtlCol="0">
            <a:spAutoFit/>
          </a:bodyPr>
          <a:lstStyle/>
          <a:p>
            <a:r>
              <a:rPr lang="en-US" sz="2000" i="1" dirty="0">
                <a:latin typeface="Arial Narrow" panose="020B0606020202030204" pitchFamily="34" charset="0"/>
              </a:rPr>
              <a:t>Fig.1: Sample preparation</a:t>
            </a:r>
          </a:p>
        </p:txBody>
      </p:sp>
      <p:sp>
        <p:nvSpPr>
          <p:cNvPr id="29" name="Rounded Rectangle 28"/>
          <p:cNvSpPr/>
          <p:nvPr/>
        </p:nvSpPr>
        <p:spPr>
          <a:xfrm>
            <a:off x="10335235" y="4389956"/>
            <a:ext cx="4462284" cy="705618"/>
          </a:xfrm>
          <a:prstGeom prst="roundRect">
            <a:avLst/>
          </a:prstGeom>
          <a:solidFill>
            <a:schemeClr val="accent3">
              <a:lumMod val="60000"/>
              <a:lumOff val="4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362461" y="4445652"/>
            <a:ext cx="5111149" cy="584775"/>
          </a:xfrm>
          <a:prstGeom prst="rect">
            <a:avLst/>
          </a:prstGeom>
          <a:noFill/>
        </p:spPr>
        <p:txBody>
          <a:bodyPr wrap="square" rtlCol="0">
            <a:spAutoFit/>
          </a:bodyPr>
          <a:lstStyle/>
          <a:p>
            <a:r>
              <a:rPr lang="en-US" sz="3200" b="1" dirty="0">
                <a:latin typeface="Arial Narrow" panose="020B0606020202030204" pitchFamily="34" charset="0"/>
              </a:rPr>
              <a:t>TECHNIQUE</a:t>
            </a:r>
          </a:p>
        </p:txBody>
      </p:sp>
      <p:sp>
        <p:nvSpPr>
          <p:cNvPr id="30" name="TextBox 29"/>
          <p:cNvSpPr txBox="1"/>
          <p:nvPr/>
        </p:nvSpPr>
        <p:spPr>
          <a:xfrm>
            <a:off x="10260962" y="5165975"/>
            <a:ext cx="9454176" cy="4416594"/>
          </a:xfrm>
          <a:prstGeom prst="rect">
            <a:avLst/>
          </a:prstGeom>
          <a:noFill/>
        </p:spPr>
        <p:txBody>
          <a:bodyPr wrap="square" rtlCol="0">
            <a:spAutoFit/>
          </a:bodyPr>
          <a:lstStyle/>
          <a:p>
            <a:pPr marL="457200" indent="-457200">
              <a:buFont typeface="Courier New" panose="02070309020205020404" pitchFamily="49" charset="0"/>
              <a:buChar char="o"/>
            </a:pPr>
            <a:r>
              <a:rPr lang="en-US" sz="2400" dirty="0">
                <a:latin typeface="Arial Narrow" panose="020B0606020202030204" pitchFamily="34" charset="0"/>
              </a:rPr>
              <a:t>Possible methods for determining thresholding values in CT data segmentation were identified:</a:t>
            </a:r>
          </a:p>
          <a:p>
            <a:pPr marL="457200" indent="-457200">
              <a:buFont typeface="Courier New" panose="02070309020205020404" pitchFamily="49" charset="0"/>
              <a:buChar char="o"/>
            </a:pPr>
            <a:endParaRPr lang="en-US" sz="3000" dirty="0">
              <a:latin typeface="Arial Narrow" panose="020B0606020202030204" pitchFamily="34" charset="0"/>
            </a:endParaRPr>
          </a:p>
          <a:p>
            <a:pPr marL="457200" indent="-457200">
              <a:buFont typeface="Courier New" panose="02070309020205020404" pitchFamily="49" charset="0"/>
              <a:buChar char="o"/>
            </a:pPr>
            <a:endParaRPr lang="en-US" sz="3000" dirty="0">
              <a:latin typeface="Arial Narrow" panose="020B0606020202030204" pitchFamily="34" charset="0"/>
            </a:endParaRPr>
          </a:p>
          <a:p>
            <a:endParaRPr lang="en-US" sz="3000" dirty="0">
              <a:latin typeface="Arial Narrow" panose="020B0606020202030204" pitchFamily="34" charset="0"/>
            </a:endParaRPr>
          </a:p>
          <a:p>
            <a:endParaRPr lang="en-US" sz="1100" dirty="0">
              <a:latin typeface="Arial Narrow" panose="020B0606020202030204" pitchFamily="34" charset="0"/>
            </a:endParaRPr>
          </a:p>
          <a:p>
            <a:pPr marL="457200" indent="-457200">
              <a:buFont typeface="Courier New" panose="02070309020205020404" pitchFamily="49" charset="0"/>
              <a:buChar char="o"/>
            </a:pPr>
            <a:r>
              <a:rPr lang="en-US" sz="2400" dirty="0">
                <a:latin typeface="Arial Narrow" panose="020B0606020202030204" pitchFamily="34" charset="0"/>
              </a:rPr>
              <a:t>The 16-bit images from the CT scan of four different densities of foamed cement were converted to 8-bit images with greyscale values ranging from </a:t>
            </a:r>
            <a:r>
              <a:rPr lang="en-US" sz="2400" b="1" dirty="0">
                <a:latin typeface="Arial Narrow" panose="020B0606020202030204" pitchFamily="34" charset="0"/>
              </a:rPr>
              <a:t>0 (black) to 255 (white) </a:t>
            </a:r>
            <a:r>
              <a:rPr lang="en-US" sz="2400" dirty="0">
                <a:latin typeface="Arial Narrow" panose="020B0606020202030204" pitchFamily="34" charset="0"/>
              </a:rPr>
              <a:t>in AMIRA.</a:t>
            </a:r>
          </a:p>
          <a:p>
            <a:endParaRPr lang="en-US" sz="3000" dirty="0">
              <a:latin typeface="Arial Narrow" panose="020B0606020202030204" pitchFamily="34" charset="0"/>
            </a:endParaRPr>
          </a:p>
          <a:p>
            <a:endParaRPr lang="en-US" sz="3000"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416942386"/>
              </p:ext>
            </p:extLst>
          </p:nvPr>
        </p:nvGraphicFramePr>
        <p:xfrm>
          <a:off x="10764207" y="5941703"/>
          <a:ext cx="8309810" cy="1393422"/>
        </p:xfrm>
        <a:graphic>
          <a:graphicData uri="http://schemas.openxmlformats.org/drawingml/2006/table">
            <a:tbl>
              <a:tblPr firstRow="1" bandRow="1">
                <a:tableStyleId>{C4B1156A-380E-4F78-BDF5-A606A8083BF9}</a:tableStyleId>
              </a:tblPr>
              <a:tblGrid>
                <a:gridCol w="4344548">
                  <a:extLst>
                    <a:ext uri="{9D8B030D-6E8A-4147-A177-3AD203B41FA5}">
                      <a16:colId xmlns:a16="http://schemas.microsoft.com/office/drawing/2014/main" val="20000"/>
                    </a:ext>
                  </a:extLst>
                </a:gridCol>
                <a:gridCol w="3965262">
                  <a:extLst>
                    <a:ext uri="{9D8B030D-6E8A-4147-A177-3AD203B41FA5}">
                      <a16:colId xmlns:a16="http://schemas.microsoft.com/office/drawing/2014/main" val="20001"/>
                    </a:ext>
                  </a:extLst>
                </a:gridCol>
              </a:tblGrid>
              <a:tr h="461694">
                <a:tc>
                  <a:txBody>
                    <a:bodyPr/>
                    <a:lstStyle/>
                    <a:p>
                      <a:pPr marL="457200" marR="0" lvl="0" indent="-457200" algn="l" defTabSz="20116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Otsu’s method</a:t>
                      </a:r>
                      <a:endParaRPr lang="en-US" sz="2400" b="0" dirty="0">
                        <a:solidFill>
                          <a:schemeClr val="tx1"/>
                        </a:solidFill>
                        <a:latin typeface="Arial Narrow" panose="020B0606020202030204" pitchFamily="34" charset="0"/>
                      </a:endParaRPr>
                    </a:p>
                  </a:txBody>
                  <a:tcPr/>
                </a:tc>
                <a:tc>
                  <a:txBody>
                    <a:bodyPr/>
                    <a:lstStyle/>
                    <a:p>
                      <a:pPr marL="457200" marR="0" lvl="0" indent="-457200" algn="l" defTabSz="20116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Visual segmentation</a:t>
                      </a:r>
                      <a:endParaRPr lang="en-US" sz="2400" b="0" dirty="0">
                        <a:solidFill>
                          <a:schemeClr val="tx1"/>
                        </a:solidFill>
                        <a:latin typeface="Arial Narrow" panose="020B0606020202030204" pitchFamily="34" charset="0"/>
                      </a:endParaRPr>
                    </a:p>
                  </a:txBody>
                  <a:tcPr/>
                </a:tc>
                <a:extLst>
                  <a:ext uri="{0D108BD9-81ED-4DB2-BD59-A6C34878D82A}">
                    <a16:rowId xmlns:a16="http://schemas.microsoft.com/office/drawing/2014/main" val="10000"/>
                  </a:ext>
                </a:extLst>
              </a:tr>
              <a:tr h="474528">
                <a:tc>
                  <a:txBody>
                    <a:bodyPr/>
                    <a:lstStyle/>
                    <a:p>
                      <a:pPr marL="457200" marR="0" lvl="0" indent="-457200" algn="l" defTabSz="20116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MATLAB programming</a:t>
                      </a:r>
                      <a:endParaRPr lang="en-US" sz="2400" b="0" dirty="0">
                        <a:solidFill>
                          <a:schemeClr val="tx1"/>
                        </a:solidFill>
                        <a:latin typeface="Arial Narrow" panose="020B0606020202030204" pitchFamily="34" charset="0"/>
                      </a:endParaRPr>
                    </a:p>
                  </a:txBody>
                  <a:tcPr/>
                </a:tc>
                <a:tc>
                  <a:txBody>
                    <a:bodyPr/>
                    <a:lstStyle/>
                    <a:p>
                      <a:pPr marL="457200" marR="0" lvl="0" indent="-457200" algn="l" defTabSz="20116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300 voxel sample sizing</a:t>
                      </a:r>
                      <a:endParaRPr lang="en-US" sz="2400" b="0" dirty="0">
                        <a:solidFill>
                          <a:schemeClr val="tx1"/>
                        </a:solidFill>
                        <a:latin typeface="Arial Narrow" panose="020B0606020202030204" pitchFamily="34" charset="0"/>
                      </a:endParaRPr>
                    </a:p>
                  </a:txBody>
                  <a:tcPr/>
                </a:tc>
                <a:extLst>
                  <a:ext uri="{0D108BD9-81ED-4DB2-BD59-A6C34878D82A}">
                    <a16:rowId xmlns:a16="http://schemas.microsoft.com/office/drawing/2014/main" val="10001"/>
                  </a:ext>
                </a:extLst>
              </a:tr>
              <a:tr h="438786">
                <a:tc>
                  <a:txBody>
                    <a:bodyPr/>
                    <a:lstStyle/>
                    <a:p>
                      <a:pPr marL="457200" marR="0" lvl="0" indent="-457200" algn="l" defTabSz="20116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Gaussian deconvolution</a:t>
                      </a:r>
                      <a:endParaRPr lang="en-US" sz="2400" b="0" dirty="0">
                        <a:solidFill>
                          <a:schemeClr val="tx1"/>
                        </a:solidFill>
                        <a:latin typeface="Arial Narrow" panose="020B0606020202030204" pitchFamily="34" charset="0"/>
                      </a:endParaRPr>
                    </a:p>
                  </a:txBody>
                  <a:tcPr/>
                </a:tc>
                <a:tc>
                  <a:txBody>
                    <a:bodyPr/>
                    <a:lstStyle/>
                    <a:p>
                      <a:pPr marL="457200" marR="0" lvl="0" indent="-457200" algn="l" defTabSz="20116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Backtracking (control)</a:t>
                      </a:r>
                      <a:endParaRPr lang="en-US" sz="2400" b="1" dirty="0">
                        <a:solidFill>
                          <a:schemeClr val="tx1"/>
                        </a:solidFill>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sp>
        <p:nvSpPr>
          <p:cNvPr id="33" name="Rounded Rectangle 32"/>
          <p:cNvSpPr/>
          <p:nvPr/>
        </p:nvSpPr>
        <p:spPr>
          <a:xfrm>
            <a:off x="15043814" y="11053635"/>
            <a:ext cx="4462284" cy="705618"/>
          </a:xfrm>
          <a:prstGeom prst="roundRect">
            <a:avLst/>
          </a:prstGeom>
          <a:solidFill>
            <a:schemeClr val="accent3">
              <a:lumMod val="60000"/>
              <a:lumOff val="4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5143334" y="11100713"/>
            <a:ext cx="2362221" cy="584775"/>
          </a:xfrm>
          <a:prstGeom prst="rect">
            <a:avLst/>
          </a:prstGeom>
          <a:noFill/>
        </p:spPr>
        <p:txBody>
          <a:bodyPr wrap="square" rtlCol="0">
            <a:spAutoFit/>
          </a:bodyPr>
          <a:lstStyle/>
          <a:p>
            <a:r>
              <a:rPr lang="en-US" sz="3200" b="1" dirty="0">
                <a:latin typeface="Arial Narrow" panose="020B0606020202030204" pitchFamily="34" charset="0"/>
              </a:rPr>
              <a:t>RESULTS</a:t>
            </a:r>
          </a:p>
        </p:txBody>
      </p:sp>
      <p:sp>
        <p:nvSpPr>
          <p:cNvPr id="36" name="Rounded Rectangle 35"/>
          <p:cNvSpPr/>
          <p:nvPr/>
        </p:nvSpPr>
        <p:spPr>
          <a:xfrm>
            <a:off x="10423622" y="24892811"/>
            <a:ext cx="4429093" cy="584775"/>
          </a:xfrm>
          <a:prstGeom prst="roundRect">
            <a:avLst/>
          </a:prstGeom>
          <a:solidFill>
            <a:schemeClr val="accent3">
              <a:lumMod val="60000"/>
              <a:lumOff val="4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0514280" y="24893968"/>
            <a:ext cx="4165724" cy="584775"/>
          </a:xfrm>
          <a:prstGeom prst="rect">
            <a:avLst/>
          </a:prstGeom>
          <a:noFill/>
        </p:spPr>
        <p:txBody>
          <a:bodyPr wrap="square" rtlCol="0">
            <a:spAutoFit/>
          </a:bodyPr>
          <a:lstStyle/>
          <a:p>
            <a:r>
              <a:rPr lang="en-US" sz="3200" b="1" dirty="0">
                <a:latin typeface="Arial Narrow" panose="020B0606020202030204" pitchFamily="34" charset="0"/>
              </a:rPr>
              <a:t>DISCUSSION</a:t>
            </a:r>
          </a:p>
        </p:txBody>
      </p:sp>
      <p:sp>
        <p:nvSpPr>
          <p:cNvPr id="38" name="TextBox 37"/>
          <p:cNvSpPr txBox="1"/>
          <p:nvPr/>
        </p:nvSpPr>
        <p:spPr>
          <a:xfrm>
            <a:off x="14680004" y="10257642"/>
            <a:ext cx="2370681" cy="707886"/>
          </a:xfrm>
          <a:prstGeom prst="rect">
            <a:avLst/>
          </a:prstGeom>
          <a:noFill/>
        </p:spPr>
        <p:txBody>
          <a:bodyPr wrap="square" rtlCol="0">
            <a:spAutoFit/>
          </a:bodyPr>
          <a:lstStyle/>
          <a:p>
            <a:r>
              <a:rPr lang="en-US" sz="2000" i="1" dirty="0">
                <a:latin typeface="Arial Narrow" panose="020B0606020202030204" pitchFamily="34" charset="0"/>
              </a:rPr>
              <a:t>Fig.3: 0.6 Density </a:t>
            </a:r>
          </a:p>
          <a:p>
            <a:r>
              <a:rPr lang="en-US" sz="2000" i="1" dirty="0">
                <a:latin typeface="Arial Narrow" panose="020B0606020202030204" pitchFamily="34" charset="0"/>
              </a:rPr>
              <a:t>16-bit image</a:t>
            </a:r>
          </a:p>
        </p:txBody>
      </p:sp>
      <p:sp>
        <p:nvSpPr>
          <p:cNvPr id="31" name="TextBox 30"/>
          <p:cNvSpPr txBox="1"/>
          <p:nvPr/>
        </p:nvSpPr>
        <p:spPr>
          <a:xfrm>
            <a:off x="12535473" y="11812645"/>
            <a:ext cx="7469583" cy="461665"/>
          </a:xfrm>
          <a:prstGeom prst="rect">
            <a:avLst/>
          </a:prstGeom>
          <a:noFill/>
        </p:spPr>
        <p:txBody>
          <a:bodyPr wrap="square" rtlCol="0">
            <a:spAutoFit/>
          </a:bodyPr>
          <a:lstStyle/>
          <a:p>
            <a:pPr marL="457200" indent="-457200">
              <a:buFont typeface="Courier New" panose="02070309020205020404" pitchFamily="49" charset="0"/>
              <a:buChar char="o"/>
            </a:pPr>
            <a:r>
              <a:rPr lang="en-US" sz="2400" dirty="0">
                <a:latin typeface="Arial Narrow" panose="020B0606020202030204" pitchFamily="34" charset="0"/>
              </a:rPr>
              <a:t>The different thresholding methods produced </a:t>
            </a:r>
            <a:r>
              <a:rPr lang="en-US" sz="2400" b="1" dirty="0">
                <a:latin typeface="Arial Narrow" panose="020B0606020202030204" pitchFamily="34" charset="0"/>
              </a:rPr>
              <a:t>mixed results</a:t>
            </a:r>
            <a:r>
              <a:rPr lang="en-US" sz="2400" dirty="0">
                <a:latin typeface="Arial Narrow" panose="020B0606020202030204" pitchFamily="34" charset="0"/>
              </a:rPr>
              <a:t>.</a:t>
            </a:r>
          </a:p>
        </p:txBody>
      </p:sp>
      <p:pic>
        <p:nvPicPr>
          <p:cNvPr id="34" name="Picture 33"/>
          <p:cNvPicPr>
            <a:picLocks noChangeAspect="1"/>
          </p:cNvPicPr>
          <p:nvPr/>
        </p:nvPicPr>
        <p:blipFill rotWithShape="1">
          <a:blip r:embed="rId8" cstate="print">
            <a:extLst>
              <a:ext uri="{28A0092B-C50C-407E-A947-70E740481C1C}">
                <a14:useLocalDpi xmlns:a14="http://schemas.microsoft.com/office/drawing/2010/main" val="0"/>
              </a:ext>
            </a:extLst>
          </a:blip>
          <a:srcRect l="11998" t="22913" r="10823" b="14409"/>
          <a:stretch/>
        </p:blipFill>
        <p:spPr>
          <a:xfrm>
            <a:off x="14395497" y="12728034"/>
            <a:ext cx="1842551" cy="193018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1" name="TextBox 40"/>
          <p:cNvSpPr txBox="1"/>
          <p:nvPr/>
        </p:nvSpPr>
        <p:spPr>
          <a:xfrm>
            <a:off x="14048954" y="14708025"/>
            <a:ext cx="2963570" cy="707886"/>
          </a:xfrm>
          <a:prstGeom prst="rect">
            <a:avLst/>
          </a:prstGeom>
          <a:noFill/>
        </p:spPr>
        <p:txBody>
          <a:bodyPr wrap="square" rtlCol="0">
            <a:spAutoFit/>
          </a:bodyPr>
          <a:lstStyle/>
          <a:p>
            <a:r>
              <a:rPr lang="en-US" sz="2000" i="1" dirty="0">
                <a:solidFill>
                  <a:schemeClr val="bg1"/>
                </a:solidFill>
                <a:latin typeface="Arial Narrow" panose="020B0606020202030204" pitchFamily="34" charset="0"/>
              </a:rPr>
              <a:t>Fig.5: 0.3 Density 3D Model (Gaussian), Poorest</a:t>
            </a:r>
          </a:p>
        </p:txBody>
      </p:sp>
      <p:pic>
        <p:nvPicPr>
          <p:cNvPr id="40" name="Picture 39"/>
          <p:cNvPicPr>
            <a:picLocks noChangeAspect="1"/>
          </p:cNvPicPr>
          <p:nvPr/>
        </p:nvPicPr>
        <p:blipFill rotWithShape="1">
          <a:blip r:embed="rId9" cstate="print">
            <a:extLst>
              <a:ext uri="{28A0092B-C50C-407E-A947-70E740481C1C}">
                <a14:useLocalDpi xmlns:a14="http://schemas.microsoft.com/office/drawing/2010/main" val="0"/>
              </a:ext>
            </a:extLst>
          </a:blip>
          <a:srcRect l="2205" t="17177" r="1942" b="2664"/>
          <a:stretch/>
        </p:blipFill>
        <p:spPr>
          <a:xfrm>
            <a:off x="17215220" y="12729522"/>
            <a:ext cx="1786189" cy="191265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4" name="TextBox 43"/>
          <p:cNvSpPr txBox="1"/>
          <p:nvPr/>
        </p:nvSpPr>
        <p:spPr>
          <a:xfrm>
            <a:off x="17006372" y="14699294"/>
            <a:ext cx="2809646" cy="707886"/>
          </a:xfrm>
          <a:prstGeom prst="rect">
            <a:avLst/>
          </a:prstGeom>
          <a:noFill/>
        </p:spPr>
        <p:txBody>
          <a:bodyPr wrap="square" rtlCol="0">
            <a:spAutoFit/>
          </a:bodyPr>
          <a:lstStyle/>
          <a:p>
            <a:r>
              <a:rPr lang="en-US" sz="2000" i="1" dirty="0">
                <a:solidFill>
                  <a:schemeClr val="bg1"/>
                </a:solidFill>
                <a:latin typeface="Arial Narrow" panose="020B0606020202030204" pitchFamily="34" charset="0"/>
              </a:rPr>
              <a:t>Fig.6: 0.6 Density 3D Model (Gaussian), Best</a:t>
            </a:r>
          </a:p>
        </p:txBody>
      </p:sp>
      <p:pic>
        <p:nvPicPr>
          <p:cNvPr id="42" name="Picture 41"/>
          <p:cNvPicPr>
            <a:picLocks noChangeAspect="1"/>
          </p:cNvPicPr>
          <p:nvPr/>
        </p:nvPicPr>
        <p:blipFill rotWithShape="1">
          <a:blip r:embed="rId10" cstate="print">
            <a:extLst>
              <a:ext uri="{28A0092B-C50C-407E-A947-70E740481C1C}">
                <a14:useLocalDpi xmlns:a14="http://schemas.microsoft.com/office/drawing/2010/main" val="0"/>
              </a:ext>
            </a:extLst>
          </a:blip>
          <a:srcRect l="9517" t="19868" r="10169" b="13780"/>
          <a:stretch/>
        </p:blipFill>
        <p:spPr>
          <a:xfrm>
            <a:off x="14395496" y="15558693"/>
            <a:ext cx="1842551" cy="19397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6" name="TextBox 45"/>
          <p:cNvSpPr txBox="1"/>
          <p:nvPr/>
        </p:nvSpPr>
        <p:spPr>
          <a:xfrm>
            <a:off x="14126472" y="17546077"/>
            <a:ext cx="2736050" cy="707886"/>
          </a:xfrm>
          <a:prstGeom prst="rect">
            <a:avLst/>
          </a:prstGeom>
          <a:noFill/>
        </p:spPr>
        <p:txBody>
          <a:bodyPr wrap="square" rtlCol="0">
            <a:spAutoFit/>
          </a:bodyPr>
          <a:lstStyle/>
          <a:p>
            <a:r>
              <a:rPr lang="en-US" sz="2000" i="1" dirty="0">
                <a:solidFill>
                  <a:schemeClr val="bg1"/>
                </a:solidFill>
                <a:latin typeface="Arial Narrow" panose="020B0606020202030204" pitchFamily="34" charset="0"/>
              </a:rPr>
              <a:t>Fig.7: 0.4 Density 3D Model (300 Voxels), Best</a:t>
            </a:r>
          </a:p>
        </p:txBody>
      </p:sp>
      <p:pic>
        <p:nvPicPr>
          <p:cNvPr id="43" name="Picture 42"/>
          <p:cNvPicPr>
            <a:picLocks noChangeAspect="1"/>
          </p:cNvPicPr>
          <p:nvPr/>
        </p:nvPicPr>
        <p:blipFill rotWithShape="1">
          <a:blip r:embed="rId11" cstate="print">
            <a:extLst>
              <a:ext uri="{28A0092B-C50C-407E-A947-70E740481C1C}">
                <a14:useLocalDpi xmlns:a14="http://schemas.microsoft.com/office/drawing/2010/main" val="0"/>
              </a:ext>
            </a:extLst>
          </a:blip>
          <a:srcRect l="27647" t="13516" r="27387" b="13728"/>
          <a:stretch/>
        </p:blipFill>
        <p:spPr>
          <a:xfrm>
            <a:off x="14763609" y="8525881"/>
            <a:ext cx="1622303" cy="16199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5" name="Picture 44"/>
          <p:cNvPicPr>
            <a:picLocks noChangeAspect="1"/>
          </p:cNvPicPr>
          <p:nvPr/>
        </p:nvPicPr>
        <p:blipFill rotWithShape="1">
          <a:blip r:embed="rId12" cstate="print">
            <a:extLst>
              <a:ext uri="{28A0092B-C50C-407E-A947-70E740481C1C}">
                <a14:useLocalDpi xmlns:a14="http://schemas.microsoft.com/office/drawing/2010/main" val="0"/>
              </a:ext>
            </a:extLst>
          </a:blip>
          <a:srcRect l="33577" t="22538" r="32991" b="24004"/>
          <a:stretch/>
        </p:blipFill>
        <p:spPr>
          <a:xfrm>
            <a:off x="17217731" y="8532341"/>
            <a:ext cx="1603919" cy="16199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9" name="TextBox 48"/>
          <p:cNvSpPr txBox="1"/>
          <p:nvPr/>
        </p:nvSpPr>
        <p:spPr>
          <a:xfrm>
            <a:off x="17127281" y="10239993"/>
            <a:ext cx="2370681" cy="707886"/>
          </a:xfrm>
          <a:prstGeom prst="rect">
            <a:avLst/>
          </a:prstGeom>
          <a:noFill/>
        </p:spPr>
        <p:txBody>
          <a:bodyPr wrap="square" rtlCol="0">
            <a:spAutoFit/>
          </a:bodyPr>
          <a:lstStyle/>
          <a:p>
            <a:r>
              <a:rPr lang="en-US" sz="2000" i="1" dirty="0">
                <a:latin typeface="Arial Narrow" panose="020B0606020202030204" pitchFamily="34" charset="0"/>
              </a:rPr>
              <a:t>Fig.4: 0.6 Density </a:t>
            </a:r>
          </a:p>
          <a:p>
            <a:r>
              <a:rPr lang="en-US" sz="2000" i="1" dirty="0">
                <a:latin typeface="Arial Narrow" panose="020B0606020202030204" pitchFamily="34" charset="0"/>
              </a:rPr>
              <a:t>8-bit image</a:t>
            </a:r>
          </a:p>
        </p:txBody>
      </p:sp>
      <p:sp>
        <p:nvSpPr>
          <p:cNvPr id="48" name="TextBox 47"/>
          <p:cNvSpPr txBox="1"/>
          <p:nvPr/>
        </p:nvSpPr>
        <p:spPr>
          <a:xfrm>
            <a:off x="10286536" y="8648917"/>
            <a:ext cx="4400477" cy="2677656"/>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Arial Narrow" panose="020B0606020202030204" pitchFamily="34" charset="0"/>
              </a:rPr>
              <a:t>The different threshold values of each method was applied the foamed cement to reconstruct its density and its 3D structure using the resultant material statistics in AMIRA software. </a:t>
            </a:r>
          </a:p>
          <a:p>
            <a:endParaRPr lang="en-US" sz="2400" dirty="0">
              <a:latin typeface="Arial Narrow" panose="020B0606020202030204" pitchFamily="34" charset="0"/>
            </a:endParaRPr>
          </a:p>
        </p:txBody>
      </p:sp>
      <p:pic>
        <p:nvPicPr>
          <p:cNvPr id="51" name="Picture 50"/>
          <p:cNvPicPr>
            <a:picLocks noChangeAspect="1"/>
          </p:cNvPicPr>
          <p:nvPr/>
        </p:nvPicPr>
        <p:blipFill rotWithShape="1">
          <a:blip r:embed="rId13" cstate="print">
            <a:extLst>
              <a:ext uri="{28A0092B-C50C-407E-A947-70E740481C1C}">
                <a14:useLocalDpi xmlns:a14="http://schemas.microsoft.com/office/drawing/2010/main" val="0"/>
              </a:ext>
            </a:extLst>
          </a:blip>
          <a:srcRect l="8733" t="20394" r="9909" b="13885"/>
          <a:stretch/>
        </p:blipFill>
        <p:spPr>
          <a:xfrm>
            <a:off x="17259797" y="15588716"/>
            <a:ext cx="1856286" cy="193059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4" name="TextBox 53"/>
          <p:cNvSpPr txBox="1"/>
          <p:nvPr/>
        </p:nvSpPr>
        <p:spPr>
          <a:xfrm>
            <a:off x="16985535" y="17567466"/>
            <a:ext cx="2723997" cy="707886"/>
          </a:xfrm>
          <a:prstGeom prst="rect">
            <a:avLst/>
          </a:prstGeom>
          <a:noFill/>
        </p:spPr>
        <p:txBody>
          <a:bodyPr wrap="square" rtlCol="0">
            <a:spAutoFit/>
          </a:bodyPr>
          <a:lstStyle/>
          <a:p>
            <a:r>
              <a:rPr lang="en-US" sz="2000" i="1" dirty="0">
                <a:solidFill>
                  <a:schemeClr val="bg1"/>
                </a:solidFill>
                <a:latin typeface="Arial Narrow" panose="020B0606020202030204" pitchFamily="34" charset="0"/>
              </a:rPr>
              <a:t>Fig.8: 0.5 Density 3D Model (300 Voxels), Best</a:t>
            </a:r>
          </a:p>
        </p:txBody>
      </p:sp>
      <p:sp>
        <p:nvSpPr>
          <p:cNvPr id="55" name="TextBox 54"/>
          <p:cNvSpPr txBox="1"/>
          <p:nvPr/>
        </p:nvSpPr>
        <p:spPr>
          <a:xfrm>
            <a:off x="10390073" y="22865483"/>
            <a:ext cx="2080052" cy="1631216"/>
          </a:xfrm>
          <a:prstGeom prst="rect">
            <a:avLst/>
          </a:prstGeom>
          <a:noFill/>
        </p:spPr>
        <p:txBody>
          <a:bodyPr wrap="square" rtlCol="0">
            <a:spAutoFit/>
          </a:bodyPr>
          <a:lstStyle/>
          <a:p>
            <a:r>
              <a:rPr lang="en-US" sz="2000" i="1" dirty="0">
                <a:latin typeface="Arial Narrow" panose="020B0606020202030204" pitchFamily="34" charset="0"/>
              </a:rPr>
              <a:t>Table 1: Comparison of accuracy of different thresholding methods</a:t>
            </a:r>
          </a:p>
        </p:txBody>
      </p:sp>
      <p:sp>
        <p:nvSpPr>
          <p:cNvPr id="57" name="TextBox 56"/>
          <p:cNvSpPr txBox="1"/>
          <p:nvPr/>
        </p:nvSpPr>
        <p:spPr>
          <a:xfrm>
            <a:off x="10302398" y="25543351"/>
            <a:ext cx="4550317" cy="5262979"/>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Arial Narrow" panose="020B0606020202030204" pitchFamily="34" charset="0"/>
              </a:rPr>
              <a:t>At </a:t>
            </a:r>
            <a:r>
              <a:rPr lang="en-US" sz="2400" b="1" dirty="0">
                <a:latin typeface="Arial Narrow" panose="020B0606020202030204" pitchFamily="34" charset="0"/>
              </a:rPr>
              <a:t>500 voxels</a:t>
            </a:r>
            <a:r>
              <a:rPr lang="en-US" sz="2400" dirty="0">
                <a:latin typeface="Arial Narrow" panose="020B0606020202030204" pitchFamily="34" charset="0"/>
              </a:rPr>
              <a:t>, the method that yielded the most consistent results was the </a:t>
            </a:r>
            <a:r>
              <a:rPr lang="en-US" sz="2400" b="1" dirty="0">
                <a:latin typeface="Arial Narrow" panose="020B0606020202030204" pitchFamily="34" charset="0"/>
              </a:rPr>
              <a:t>visual method</a:t>
            </a:r>
            <a:r>
              <a:rPr lang="en-US" sz="2400" dirty="0">
                <a:latin typeface="Arial Narrow" panose="020B0606020202030204" pitchFamily="34" charset="0"/>
              </a:rPr>
              <a:t>. </a:t>
            </a:r>
          </a:p>
          <a:p>
            <a:pPr marL="342900" indent="-342900">
              <a:buFont typeface="Courier New" panose="02070309020205020404" pitchFamily="49" charset="0"/>
              <a:buChar char="o"/>
            </a:pPr>
            <a:r>
              <a:rPr lang="en-US" sz="2400" dirty="0">
                <a:latin typeface="Arial Narrow" panose="020B0606020202030204" pitchFamily="34" charset="0"/>
              </a:rPr>
              <a:t>The thresholding methods that gave the best densities yielded models with ‘cement’ inside the pore space.</a:t>
            </a:r>
          </a:p>
          <a:p>
            <a:pPr marL="342900" indent="-342900">
              <a:buFont typeface="Courier New" panose="02070309020205020404" pitchFamily="49" charset="0"/>
              <a:buChar char="o"/>
            </a:pPr>
            <a:r>
              <a:rPr lang="en-US" sz="2400" dirty="0">
                <a:latin typeface="Arial Narrow" panose="020B0606020202030204" pitchFamily="34" charset="0"/>
              </a:rPr>
              <a:t>The sample size was reduced to 300 voxels, which resulted in the most accurate reproduction of the densities.</a:t>
            </a:r>
          </a:p>
          <a:p>
            <a:pPr marL="342900" indent="-342900">
              <a:buFont typeface="Courier New" panose="02070309020205020404" pitchFamily="49" charset="0"/>
              <a:buChar char="o"/>
            </a:pPr>
            <a:r>
              <a:rPr lang="en-US" sz="2400" dirty="0">
                <a:latin typeface="Arial Narrow" panose="020B0606020202030204" pitchFamily="34" charset="0"/>
              </a:rPr>
              <a:t>These conflicting results could be due to the </a:t>
            </a:r>
            <a:r>
              <a:rPr lang="en-US" sz="2400" b="1" dirty="0">
                <a:latin typeface="Arial Narrow" panose="020B0606020202030204" pitchFamily="34" charset="0"/>
              </a:rPr>
              <a:t>small sample size and noise interference</a:t>
            </a:r>
            <a:r>
              <a:rPr lang="en-US" sz="2400" dirty="0">
                <a:latin typeface="Arial Narrow" panose="020B0606020202030204" pitchFamily="34" charset="0"/>
              </a:rPr>
              <a:t>.</a:t>
            </a:r>
          </a:p>
          <a:p>
            <a:pPr marL="342900" indent="-342900">
              <a:buFont typeface="Courier New" panose="02070309020205020404" pitchFamily="49" charset="0"/>
              <a:buChar char="o"/>
            </a:pPr>
            <a:endParaRPr lang="en-US" sz="2400" dirty="0">
              <a:latin typeface="Arial Narrow" panose="020B0606020202030204" pitchFamily="34" charset="0"/>
            </a:endParaRPr>
          </a:p>
        </p:txBody>
      </p:sp>
      <p:pic>
        <p:nvPicPr>
          <p:cNvPr id="53" name="Picture 52"/>
          <p:cNvPicPr>
            <a:picLocks noChangeAspect="1"/>
          </p:cNvPicPr>
          <p:nvPr/>
        </p:nvPicPr>
        <p:blipFill rotWithShape="1">
          <a:blip r:embed="rId14">
            <a:extLst>
              <a:ext uri="{28A0092B-C50C-407E-A947-70E740481C1C}">
                <a14:useLocalDpi xmlns:a14="http://schemas.microsoft.com/office/drawing/2010/main" val="0"/>
              </a:ext>
            </a:extLst>
          </a:blip>
          <a:srcRect l="2074" t="16824" r="1420" b="4541"/>
          <a:stretch/>
        </p:blipFill>
        <p:spPr>
          <a:xfrm>
            <a:off x="15129624" y="25056756"/>
            <a:ext cx="4429527" cy="448946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9" name="Rounded Rectangle 58"/>
          <p:cNvSpPr/>
          <p:nvPr/>
        </p:nvSpPr>
        <p:spPr>
          <a:xfrm>
            <a:off x="14651660" y="28856979"/>
            <a:ext cx="1946981" cy="1907587"/>
          </a:xfrm>
          <a:prstGeom prst="roundRect">
            <a:avLst/>
          </a:prstGeom>
          <a:solidFill>
            <a:srgbClr val="8E0000"/>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2" name="Picture 61"/>
          <p:cNvPicPr>
            <a:picLocks noChangeAspect="1"/>
          </p:cNvPicPr>
          <p:nvPr/>
        </p:nvPicPr>
        <p:blipFill rotWithShape="1">
          <a:blip r:embed="rId14">
            <a:extLst>
              <a:ext uri="{28A0092B-C50C-407E-A947-70E740481C1C}">
                <a14:useLocalDpi xmlns:a14="http://schemas.microsoft.com/office/drawing/2010/main" val="0"/>
              </a:ext>
            </a:extLst>
          </a:blip>
          <a:srcRect l="12707" t="28353" r="59216" b="48341"/>
          <a:stretch/>
        </p:blipFill>
        <p:spPr>
          <a:xfrm>
            <a:off x="14837554" y="28992555"/>
            <a:ext cx="1584834" cy="1636433"/>
          </a:xfrm>
          <a:prstGeom prst="rect">
            <a:avLst/>
          </a:prstGeom>
        </p:spPr>
      </p:pic>
      <p:cxnSp>
        <p:nvCxnSpPr>
          <p:cNvPr id="1027" name="Straight Arrow Connector 1026"/>
          <p:cNvCxnSpPr>
            <a:stCxn id="59" idx="0"/>
          </p:cNvCxnSpPr>
          <p:nvPr/>
        </p:nvCxnSpPr>
        <p:spPr>
          <a:xfrm flipV="1">
            <a:off x="15625151" y="26744428"/>
            <a:ext cx="699293" cy="2112551"/>
          </a:xfrm>
          <a:prstGeom prst="straightConnector1">
            <a:avLst/>
          </a:prstGeom>
          <a:ln w="38100">
            <a:solidFill>
              <a:srgbClr val="8E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281682" y="22948659"/>
            <a:ext cx="2816558" cy="707886"/>
          </a:xfrm>
          <a:prstGeom prst="rect">
            <a:avLst/>
          </a:prstGeom>
          <a:noFill/>
        </p:spPr>
        <p:txBody>
          <a:bodyPr wrap="square" rtlCol="0">
            <a:spAutoFit/>
          </a:bodyPr>
          <a:lstStyle/>
          <a:p>
            <a:r>
              <a:rPr lang="en-US" sz="2000" i="1" dirty="0">
                <a:solidFill>
                  <a:schemeClr val="bg1"/>
                </a:solidFill>
                <a:latin typeface="Arial Narrow" panose="020B0606020202030204" pitchFamily="34" charset="0"/>
              </a:rPr>
              <a:t>Fig.10: Graphs of Densities vs Thresholding Methods</a:t>
            </a:r>
          </a:p>
        </p:txBody>
      </p:sp>
      <p:sp>
        <p:nvSpPr>
          <p:cNvPr id="84" name="TextBox 83"/>
          <p:cNvSpPr txBox="1"/>
          <p:nvPr/>
        </p:nvSpPr>
        <p:spPr>
          <a:xfrm>
            <a:off x="405141" y="23880562"/>
            <a:ext cx="9240389" cy="1569660"/>
          </a:xfrm>
          <a:prstGeom prst="rect">
            <a:avLst/>
          </a:prstGeom>
          <a:noFill/>
        </p:spPr>
        <p:txBody>
          <a:bodyPr wrap="square" rtlCol="0">
            <a:spAutoFit/>
          </a:bodyPr>
          <a:lstStyle/>
          <a:p>
            <a:pPr marL="457200" indent="-457200">
              <a:buFont typeface="Courier New" panose="02070309020205020404" pitchFamily="49" charset="0"/>
              <a:buChar char="o"/>
            </a:pPr>
            <a:r>
              <a:rPr lang="en-US" sz="2400" dirty="0">
                <a:latin typeface="Arial Narrow" panose="020B0606020202030204" pitchFamily="34" charset="0"/>
              </a:rPr>
              <a:t>The </a:t>
            </a:r>
            <a:r>
              <a:rPr lang="en-US" sz="2400" b="1" dirty="0">
                <a:latin typeface="Arial Narrow" panose="020B0606020202030204" pitchFamily="34" charset="0"/>
              </a:rPr>
              <a:t>Gaussian curves also did not perfectly fit </a:t>
            </a:r>
            <a:r>
              <a:rPr lang="en-US" sz="2400" dirty="0">
                <a:latin typeface="Arial Narrow" panose="020B0606020202030204" pitchFamily="34" charset="0"/>
              </a:rPr>
              <a:t>due to the </a:t>
            </a:r>
            <a:r>
              <a:rPr lang="en-US" sz="2400" b="1" dirty="0">
                <a:latin typeface="Arial Narrow" panose="020B0606020202030204" pitchFamily="34" charset="0"/>
              </a:rPr>
              <a:t>non-normal distribution </a:t>
            </a:r>
            <a:r>
              <a:rPr lang="en-US" sz="2400" dirty="0">
                <a:latin typeface="Arial Narrow" panose="020B0606020202030204" pitchFamily="34" charset="0"/>
              </a:rPr>
              <a:t>of the two phases.</a:t>
            </a:r>
          </a:p>
          <a:p>
            <a:pPr marL="457200" indent="-457200">
              <a:buFont typeface="Courier New" panose="02070309020205020404" pitchFamily="49" charset="0"/>
              <a:buChar char="o"/>
            </a:pPr>
            <a:r>
              <a:rPr lang="en-US" sz="2400" dirty="0">
                <a:latin typeface="Arial Narrow" panose="020B0606020202030204" pitchFamily="34" charset="0"/>
              </a:rPr>
              <a:t>To reduce future errors, more samples should be taken to make up for the small sample size.</a:t>
            </a:r>
          </a:p>
        </p:txBody>
      </p:sp>
      <p:sp>
        <p:nvSpPr>
          <p:cNvPr id="85" name="Rounded Rectangle 84"/>
          <p:cNvSpPr/>
          <p:nvPr/>
        </p:nvSpPr>
        <p:spPr>
          <a:xfrm>
            <a:off x="440682" y="25543351"/>
            <a:ext cx="4429093" cy="584775"/>
          </a:xfrm>
          <a:prstGeom prst="roundRect">
            <a:avLst/>
          </a:prstGeom>
          <a:solidFill>
            <a:schemeClr val="accent3">
              <a:lumMod val="60000"/>
              <a:lumOff val="4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31340" y="25544508"/>
            <a:ext cx="4165724" cy="584775"/>
          </a:xfrm>
          <a:prstGeom prst="rect">
            <a:avLst/>
          </a:prstGeom>
          <a:noFill/>
        </p:spPr>
        <p:txBody>
          <a:bodyPr wrap="square" rtlCol="0">
            <a:spAutoFit/>
          </a:bodyPr>
          <a:lstStyle/>
          <a:p>
            <a:r>
              <a:rPr lang="en-US" sz="3200" b="1" dirty="0">
                <a:latin typeface="Arial Narrow" panose="020B0606020202030204" pitchFamily="34" charset="0"/>
              </a:rPr>
              <a:t>CONCLUSION</a:t>
            </a:r>
          </a:p>
        </p:txBody>
      </p:sp>
      <p:sp>
        <p:nvSpPr>
          <p:cNvPr id="87" name="TextBox 86"/>
          <p:cNvSpPr txBox="1"/>
          <p:nvPr/>
        </p:nvSpPr>
        <p:spPr>
          <a:xfrm>
            <a:off x="360021" y="26218023"/>
            <a:ext cx="9204848" cy="2677656"/>
          </a:xfrm>
          <a:prstGeom prst="rect">
            <a:avLst/>
          </a:prstGeom>
          <a:noFill/>
        </p:spPr>
        <p:txBody>
          <a:bodyPr wrap="square" rtlCol="0">
            <a:spAutoFit/>
          </a:bodyPr>
          <a:lstStyle/>
          <a:p>
            <a:pPr marL="457200" indent="-457200">
              <a:buFont typeface="Courier New" panose="02070309020205020404" pitchFamily="49" charset="0"/>
              <a:buChar char="o"/>
            </a:pPr>
            <a:r>
              <a:rPr lang="en-US" sz="2400" dirty="0">
                <a:latin typeface="Arial Narrow" panose="020B0606020202030204" pitchFamily="34" charset="0"/>
              </a:rPr>
              <a:t>The study was unable to conclusively determine one best method to threshold foam cement X-Ray CT data.</a:t>
            </a:r>
          </a:p>
          <a:p>
            <a:pPr marL="457200" indent="-457200">
              <a:buFont typeface="Courier New" panose="02070309020205020404" pitchFamily="49" charset="0"/>
              <a:buChar char="o"/>
            </a:pPr>
            <a:r>
              <a:rPr lang="en-US" sz="2400" dirty="0">
                <a:latin typeface="Arial Narrow" panose="020B0606020202030204" pitchFamily="34" charset="0"/>
              </a:rPr>
              <a:t>However, the variability of the more objective thresholding methods showed that the best way to consistently analyze the CT data of the foamed cement is visual segmentation.</a:t>
            </a:r>
          </a:p>
          <a:p>
            <a:pPr marL="457200" indent="-457200">
              <a:buFont typeface="Courier New" panose="02070309020205020404" pitchFamily="49" charset="0"/>
              <a:buChar char="o"/>
            </a:pPr>
            <a:r>
              <a:rPr lang="en-US" sz="2400" dirty="0">
                <a:latin typeface="Arial Narrow" panose="020B0606020202030204" pitchFamily="34" charset="0"/>
              </a:rPr>
              <a:t>Further studies have to be carried out using a volume of 300 voxels in AMIRA to improve accuracy.</a:t>
            </a:r>
          </a:p>
        </p:txBody>
      </p:sp>
      <p:sp>
        <p:nvSpPr>
          <p:cNvPr id="1040" name="Rounded Rectangle 1039"/>
          <p:cNvSpPr/>
          <p:nvPr/>
        </p:nvSpPr>
        <p:spPr>
          <a:xfrm>
            <a:off x="440682" y="28911428"/>
            <a:ext cx="9058166" cy="1814324"/>
          </a:xfrm>
          <a:prstGeom prst="roundRect">
            <a:avLst/>
          </a:prstGeom>
          <a:ln w="571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9" name="TextBox 88"/>
          <p:cNvSpPr txBox="1"/>
          <p:nvPr/>
        </p:nvSpPr>
        <p:spPr>
          <a:xfrm>
            <a:off x="579153" y="28992555"/>
            <a:ext cx="8674424" cy="1938992"/>
          </a:xfrm>
          <a:prstGeom prst="rect">
            <a:avLst/>
          </a:prstGeom>
          <a:noFill/>
        </p:spPr>
        <p:txBody>
          <a:bodyPr wrap="square" rtlCol="0">
            <a:spAutoFit/>
          </a:bodyPr>
          <a:lstStyle/>
          <a:p>
            <a:r>
              <a:rPr lang="en-US" sz="1400" b="1" dirty="0">
                <a:latin typeface="Arial Narrow" panose="020B0606020202030204" pitchFamily="34" charset="0"/>
              </a:rPr>
              <a:t>REFERENCES</a:t>
            </a:r>
          </a:p>
          <a:p>
            <a:pPr marL="342900" indent="-342900">
              <a:buFont typeface="Arial" panose="020B0604020202020204" pitchFamily="34" charset="0"/>
              <a:buChar char="•"/>
            </a:pPr>
            <a:r>
              <a:rPr lang="en-US" sz="1400" dirty="0" err="1">
                <a:latin typeface="Arial Narrow" panose="020B0606020202030204" pitchFamily="34" charset="0"/>
              </a:rPr>
              <a:t>Bossa</a:t>
            </a:r>
            <a:r>
              <a:rPr lang="en-US" sz="1400" dirty="0">
                <a:latin typeface="Arial Narrow" panose="020B0606020202030204" pitchFamily="34" charset="0"/>
              </a:rPr>
              <a:t>, N., </a:t>
            </a:r>
            <a:r>
              <a:rPr lang="en-US" sz="1400" dirty="0" err="1">
                <a:latin typeface="Arial Narrow" panose="020B0606020202030204" pitchFamily="34" charset="0"/>
              </a:rPr>
              <a:t>Chaurand</a:t>
            </a:r>
            <a:r>
              <a:rPr lang="en-US" sz="1400" dirty="0">
                <a:latin typeface="Arial Narrow" panose="020B0606020202030204" pitchFamily="34" charset="0"/>
              </a:rPr>
              <a:t>, P., Vicente, J., </a:t>
            </a:r>
            <a:r>
              <a:rPr lang="en-US" sz="1400" dirty="0" err="1">
                <a:latin typeface="Arial Narrow" panose="020B0606020202030204" pitchFamily="34" charset="0"/>
              </a:rPr>
              <a:t>Borshneck</a:t>
            </a:r>
            <a:r>
              <a:rPr lang="en-US" sz="1400" dirty="0">
                <a:latin typeface="Arial Narrow" panose="020B0606020202030204" pitchFamily="34" charset="0"/>
              </a:rPr>
              <a:t>, D., </a:t>
            </a:r>
            <a:r>
              <a:rPr lang="en-US" sz="1400" dirty="0" err="1">
                <a:latin typeface="Arial Narrow" panose="020B0606020202030204" pitchFamily="34" charset="0"/>
              </a:rPr>
              <a:t>Levard</a:t>
            </a:r>
            <a:r>
              <a:rPr lang="en-US" sz="1400" dirty="0">
                <a:latin typeface="Arial Narrow" panose="020B0606020202030204" pitchFamily="34" charset="0"/>
              </a:rPr>
              <a:t>., C., </a:t>
            </a:r>
            <a:r>
              <a:rPr lang="en-US" sz="1400" dirty="0" err="1">
                <a:latin typeface="Arial Narrow" panose="020B0606020202030204" pitchFamily="34" charset="0"/>
              </a:rPr>
              <a:t>Aguerre-Chariol</a:t>
            </a:r>
            <a:r>
              <a:rPr lang="en-US" sz="1400" dirty="0">
                <a:latin typeface="Arial Narrow" panose="020B0606020202030204" pitchFamily="34" charset="0"/>
              </a:rPr>
              <a:t>, O., Rose., J. “Micro- and Nano-X-ray computed tomography: A step forward in the characterization of the pore network of a leached cement paste.” </a:t>
            </a:r>
            <a:r>
              <a:rPr lang="en-US" sz="1400" i="1" dirty="0">
                <a:latin typeface="Arial Narrow" panose="020B0606020202030204" pitchFamily="34" charset="0"/>
              </a:rPr>
              <a:t>Cement and </a:t>
            </a:r>
            <a:r>
              <a:rPr lang="en-US" sz="1400" i="1" dirty="0" err="1">
                <a:latin typeface="Arial Narrow" panose="020B0606020202030204" pitchFamily="34" charset="0"/>
              </a:rPr>
              <a:t>Cocrete</a:t>
            </a:r>
            <a:r>
              <a:rPr lang="en-US" sz="1400" i="1" dirty="0">
                <a:latin typeface="Arial Narrow" panose="020B0606020202030204" pitchFamily="34" charset="0"/>
              </a:rPr>
              <a:t> Research 67, 2017.</a:t>
            </a:r>
            <a:endParaRPr lang="en-US" sz="1400" dirty="0">
              <a:latin typeface="Arial Narrow" panose="020B0606020202030204" pitchFamily="34" charset="0"/>
            </a:endParaRPr>
          </a:p>
          <a:p>
            <a:pPr marL="342900" indent="-342900">
              <a:buFont typeface="Arial" panose="020B0604020202020204" pitchFamily="34" charset="0"/>
              <a:buChar char="•"/>
            </a:pPr>
            <a:r>
              <a:rPr lang="en-US" sz="1400" dirty="0" err="1">
                <a:latin typeface="Arial Narrow" panose="020B0606020202030204" pitchFamily="34" charset="0"/>
              </a:rPr>
              <a:t>Nambiar</a:t>
            </a:r>
            <a:r>
              <a:rPr lang="en-US" sz="1400" dirty="0">
                <a:latin typeface="Arial Narrow" panose="020B0606020202030204" pitchFamily="34" charset="0"/>
              </a:rPr>
              <a:t>, E.K.K., Ramamurthy, K. “Air void characterization of foam concrete”. </a:t>
            </a:r>
            <a:r>
              <a:rPr lang="en-US" sz="1400" i="1" dirty="0">
                <a:latin typeface="Arial Narrow" panose="020B0606020202030204" pitchFamily="34" charset="0"/>
              </a:rPr>
              <a:t>Cement and Concrete Research 37, 2007.</a:t>
            </a:r>
          </a:p>
          <a:p>
            <a:pPr marL="342900" indent="-342900">
              <a:buFont typeface="Arial" panose="020B0604020202020204" pitchFamily="34" charset="0"/>
              <a:buChar char="•"/>
            </a:pPr>
            <a:r>
              <a:rPr lang="en-US" sz="1400" dirty="0">
                <a:latin typeface="Arial Narrow" panose="020B0606020202030204" pitchFamily="34" charset="0"/>
              </a:rPr>
              <a:t>Zhang, M., He, Y., Ye., G., Lange, D.A., Bruegel., K. “Computational investigation on mass diffusivity in Portland cement paste based on X-ray computed </a:t>
            </a:r>
            <a:r>
              <a:rPr lang="en-US" sz="1400" dirty="0" err="1">
                <a:latin typeface="Arial Narrow" panose="020B0606020202030204" pitchFamily="34" charset="0"/>
              </a:rPr>
              <a:t>microtomography</a:t>
            </a:r>
            <a:r>
              <a:rPr lang="en-US" sz="1400" dirty="0">
                <a:latin typeface="Arial Narrow" panose="020B0606020202030204" pitchFamily="34" charset="0"/>
              </a:rPr>
              <a:t> (µCT) image.” </a:t>
            </a:r>
            <a:r>
              <a:rPr lang="en-US" sz="1400" i="1" dirty="0">
                <a:latin typeface="Arial Narrow" panose="020B0606020202030204" pitchFamily="34" charset="0"/>
              </a:rPr>
              <a:t>Construction and Building Materials 27, 2012</a:t>
            </a:r>
            <a:r>
              <a:rPr lang="en-US" sz="1800" i="1" dirty="0">
                <a:latin typeface="Arial Narrow" panose="020B0606020202030204" pitchFamily="34" charset="0"/>
              </a:rPr>
              <a:t>.</a:t>
            </a:r>
            <a:endParaRPr lang="en-US" sz="1800" dirty="0">
              <a:latin typeface="Arial Narrow" panose="020B0606020202030204" pitchFamily="34" charset="0"/>
            </a:endParaRPr>
          </a:p>
          <a:p>
            <a:r>
              <a:rPr lang="en-US" sz="1800" i="1" dirty="0">
                <a:latin typeface="Arial Narrow" panose="020B0606020202030204" pitchFamily="34" charset="0"/>
              </a:rPr>
              <a:t> </a:t>
            </a:r>
            <a:endParaRPr lang="en-US" sz="1800" dirty="0">
              <a:latin typeface="Arial Narrow" panose="020B0606020202030204" pitchFamily="34" charset="0"/>
            </a:endParaRPr>
          </a:p>
        </p:txBody>
      </p:sp>
      <p:sp>
        <p:nvSpPr>
          <p:cNvPr id="70" name="TextBox 69"/>
          <p:cNvSpPr txBox="1"/>
          <p:nvPr/>
        </p:nvSpPr>
        <p:spPr>
          <a:xfrm>
            <a:off x="16764612" y="29810771"/>
            <a:ext cx="2809646" cy="707886"/>
          </a:xfrm>
          <a:prstGeom prst="rect">
            <a:avLst/>
          </a:prstGeom>
          <a:noFill/>
        </p:spPr>
        <p:txBody>
          <a:bodyPr wrap="square" rtlCol="0">
            <a:spAutoFit/>
          </a:bodyPr>
          <a:lstStyle/>
          <a:p>
            <a:r>
              <a:rPr lang="en-US" sz="2000" i="1" dirty="0">
                <a:latin typeface="Arial Narrow" panose="020B0606020202030204" pitchFamily="34" charset="0"/>
              </a:rPr>
              <a:t>Fig.9: 0.6 Density 3D Model (Gaussian), Best</a:t>
            </a:r>
          </a:p>
        </p:txBody>
      </p:sp>
      <p:pic>
        <p:nvPicPr>
          <p:cNvPr id="37" name="Picture 36"/>
          <p:cNvPicPr>
            <a:picLocks noChangeAspect="1"/>
          </p:cNvPicPr>
          <p:nvPr/>
        </p:nvPicPr>
        <p:blipFill>
          <a:blip r:embed="rId15"/>
          <a:stretch>
            <a:fillRect/>
          </a:stretch>
        </p:blipFill>
        <p:spPr>
          <a:xfrm>
            <a:off x="12765047" y="18976983"/>
            <a:ext cx="6732916" cy="56798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1" name="Picture 60"/>
          <p:cNvPicPr>
            <a:picLocks noChangeAspect="1"/>
          </p:cNvPicPr>
          <p:nvPr/>
        </p:nvPicPr>
        <p:blipFill>
          <a:blip r:embed="rId16"/>
          <a:stretch>
            <a:fillRect/>
          </a:stretch>
        </p:blipFill>
        <p:spPr>
          <a:xfrm>
            <a:off x="1087020" y="20443638"/>
            <a:ext cx="3530770" cy="2232945"/>
          </a:xfrm>
          <a:prstGeom prst="rect">
            <a:avLst/>
          </a:prstGeom>
        </p:spPr>
      </p:pic>
      <p:pic>
        <p:nvPicPr>
          <p:cNvPr id="63" name="Picture 62"/>
          <p:cNvPicPr>
            <a:picLocks noChangeAspect="1"/>
          </p:cNvPicPr>
          <p:nvPr/>
        </p:nvPicPr>
        <p:blipFill>
          <a:blip r:embed="rId17"/>
          <a:stretch>
            <a:fillRect/>
          </a:stretch>
        </p:blipFill>
        <p:spPr>
          <a:xfrm>
            <a:off x="4936746" y="18493956"/>
            <a:ext cx="3452746" cy="2061436"/>
          </a:xfrm>
          <a:prstGeom prst="rect">
            <a:avLst/>
          </a:prstGeom>
        </p:spPr>
      </p:pic>
      <p:pic>
        <p:nvPicPr>
          <p:cNvPr id="64" name="Picture 63"/>
          <p:cNvPicPr>
            <a:picLocks noChangeAspect="1"/>
          </p:cNvPicPr>
          <p:nvPr/>
        </p:nvPicPr>
        <p:blipFill>
          <a:blip r:embed="rId18"/>
          <a:stretch>
            <a:fillRect/>
          </a:stretch>
        </p:blipFill>
        <p:spPr>
          <a:xfrm>
            <a:off x="1104498" y="17932938"/>
            <a:ext cx="3513292" cy="2238624"/>
          </a:xfrm>
          <a:prstGeom prst="rect">
            <a:avLst/>
          </a:prstGeom>
        </p:spPr>
      </p:pic>
      <p:pic>
        <p:nvPicPr>
          <p:cNvPr id="65" name="Picture 64"/>
          <p:cNvPicPr>
            <a:picLocks noChangeAspect="1"/>
          </p:cNvPicPr>
          <p:nvPr/>
        </p:nvPicPr>
        <p:blipFill>
          <a:blip r:embed="rId19"/>
          <a:stretch>
            <a:fillRect/>
          </a:stretch>
        </p:blipFill>
        <p:spPr>
          <a:xfrm>
            <a:off x="4938583" y="20857666"/>
            <a:ext cx="3450909" cy="2319834"/>
          </a:xfrm>
          <a:prstGeom prst="rect">
            <a:avLst/>
          </a:prstGeom>
        </p:spPr>
      </p:pic>
    </p:spTree>
    <p:extLst>
      <p:ext uri="{BB962C8B-B14F-4D97-AF65-F5344CB8AC3E}">
        <p14:creationId xmlns:p14="http://schemas.microsoft.com/office/powerpoint/2010/main" val="12297461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1149</TotalTime>
  <Words>690</Words>
  <Application>Microsoft Office PowerPoint</Application>
  <PresentationFormat>Custom</PresentationFormat>
  <Paragraphs>131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Calibri Light</vt:lpstr>
      <vt:lpstr>Courier New</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Lillian Lau</dc:creator>
  <cp:lastModifiedBy>Samira Tungare</cp:lastModifiedBy>
  <cp:revision>61</cp:revision>
  <dcterms:created xsi:type="dcterms:W3CDTF">2017-04-24T14:09:10Z</dcterms:created>
  <dcterms:modified xsi:type="dcterms:W3CDTF">2018-09-06T19:25:01Z</dcterms:modified>
</cp:coreProperties>
</file>