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57" r:id="rId3"/>
    <p:sldId id="261" r:id="rId4"/>
    <p:sldId id="262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17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1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95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44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82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67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078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03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0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51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7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38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2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7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CAD6D3-A882-4890-A9BB-A63A05163F51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F85269B-2BDB-42E9-A6D4-8E217D513E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9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Vision Based UAV Landing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96326" y="4272492"/>
            <a:ext cx="2806697" cy="138853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Raimi Shah</a:t>
            </a:r>
          </a:p>
          <a:p>
            <a:pPr algn="l"/>
            <a:r>
              <a:rPr lang="en-US" sz="2400" dirty="0" smtClean="0"/>
              <a:t>Mentor: Or Dantsker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4" y="0"/>
            <a:ext cx="10018713" cy="1752599"/>
          </a:xfrm>
        </p:spPr>
        <p:txBody>
          <a:bodyPr/>
          <a:lstStyle/>
          <a:p>
            <a:r>
              <a:rPr lang="en-US" dirty="0" smtClean="0"/>
              <a:t>Motivation	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532" y="4218243"/>
            <a:ext cx="1602501" cy="1001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AutoShape 2" descr="Image result for small pl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9568" y="4218243"/>
            <a:ext cx="1602501" cy="1001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22" y="4218244"/>
            <a:ext cx="1484313" cy="1001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58" y="3819525"/>
            <a:ext cx="4617742" cy="30384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6879" y="5457825"/>
            <a:ext cx="1245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Wingspan:</a:t>
            </a:r>
          </a:p>
          <a:p>
            <a:pPr algn="ctr"/>
            <a:r>
              <a:rPr lang="en-US" dirty="0" smtClean="0"/>
              <a:t>157.5”</a:t>
            </a:r>
          </a:p>
          <a:p>
            <a:pPr algn="ctr"/>
            <a:r>
              <a:rPr lang="en-US" dirty="0" smtClean="0"/>
              <a:t>(4.00 m)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17352" y="5457825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Length:</a:t>
            </a:r>
          </a:p>
          <a:p>
            <a:pPr algn="ctr"/>
            <a:r>
              <a:rPr lang="en-US" dirty="0" smtClean="0"/>
              <a:t>70.0”</a:t>
            </a:r>
          </a:p>
          <a:p>
            <a:pPr algn="ctr"/>
            <a:r>
              <a:rPr lang="en-US" dirty="0" smtClean="0"/>
              <a:t>(1.78 m)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50915" y="5457825"/>
            <a:ext cx="9744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Weight:</a:t>
            </a:r>
          </a:p>
          <a:p>
            <a:pPr algn="ctr"/>
            <a:r>
              <a:rPr lang="en-US" dirty="0" smtClean="0"/>
              <a:t>4.4 </a:t>
            </a:r>
            <a:r>
              <a:rPr lang="en-US" dirty="0" err="1" smtClean="0"/>
              <a:t>lb</a:t>
            </a:r>
            <a:endParaRPr lang="en-US" dirty="0" smtClean="0"/>
          </a:p>
          <a:p>
            <a:pPr algn="ctr"/>
            <a:r>
              <a:rPr lang="en-US" dirty="0" smtClean="0"/>
              <a:t>(2.0 kg)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27208" y="1240486"/>
            <a:ext cx="1016479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Lab is developing solar powered aircraft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Must maximize efficiency by minimizing energy consumption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Aircraft has no landing gear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200" dirty="0" smtClean="0"/>
              <a:t> less weight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200" dirty="0" smtClean="0"/>
              <a:t> less drag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sz="2200" dirty="0" smtClean="0"/>
              <a:t> less energy consumed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Since aircraft is large and fragile, it cannot land using conventional </a:t>
            </a:r>
            <a:r>
              <a:rPr lang="en-US" sz="2200" dirty="0" smtClean="0"/>
              <a:t>means </a:t>
            </a:r>
            <a:endParaRPr lang="en-US" sz="2200" dirty="0" smtClean="0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Will use a 15’x15’ net to catch the aircraft</a:t>
            </a:r>
          </a:p>
        </p:txBody>
      </p:sp>
    </p:spTree>
    <p:extLst>
      <p:ext uri="{BB962C8B-B14F-4D97-AF65-F5344CB8AC3E}">
        <p14:creationId xmlns:p14="http://schemas.microsoft.com/office/powerpoint/2010/main" val="389209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4" y="0"/>
            <a:ext cx="10018713" cy="1752599"/>
          </a:xfrm>
        </p:spPr>
        <p:txBody>
          <a:bodyPr/>
          <a:lstStyle/>
          <a:p>
            <a:r>
              <a:rPr lang="en-US" dirty="0" smtClean="0"/>
              <a:t>Overview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39019" y="1361256"/>
            <a:ext cx="1032402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Use computer vision to determine the aircraft’s location relative to the landing net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Write code in C++ using </a:t>
            </a:r>
            <a:r>
              <a:rPr lang="en-US" sz="2200" dirty="0" err="1" smtClean="0"/>
              <a:t>OpenCV</a:t>
            </a:r>
            <a:r>
              <a:rPr lang="en-US" sz="2200" dirty="0" smtClean="0"/>
              <a:t>  libraries to detect the target frame and calculate the (</a:t>
            </a:r>
            <a:r>
              <a:rPr lang="en-US" sz="2200" dirty="0" err="1" smtClean="0"/>
              <a:t>x,y,z</a:t>
            </a:r>
            <a:r>
              <a:rPr lang="en-US" sz="2200" dirty="0" smtClean="0"/>
              <a:t>) distance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Target frame will hold the net and be bright orange, </a:t>
            </a:r>
            <a:r>
              <a:rPr lang="en-US" sz="2200" dirty="0"/>
              <a:t>making it easily </a:t>
            </a:r>
            <a:r>
              <a:rPr lang="en-US" sz="2200" dirty="0" smtClean="0"/>
              <a:t>distinguishable from </a:t>
            </a:r>
            <a:r>
              <a:rPr lang="en-US" sz="2200" dirty="0"/>
              <a:t>the </a:t>
            </a:r>
            <a:r>
              <a:rPr lang="en-US" sz="2200" dirty="0" smtClean="0"/>
              <a:t>background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Once distance can be accurately calculated, the code will be integrated into the </a:t>
            </a:r>
            <a:r>
              <a:rPr lang="en-US" sz="2200" dirty="0"/>
              <a:t>UAV </a:t>
            </a:r>
            <a:r>
              <a:rPr lang="en-US" sz="2200" dirty="0" smtClean="0"/>
              <a:t>flight </a:t>
            </a:r>
            <a:r>
              <a:rPr lang="en-US" sz="2200" dirty="0" smtClean="0"/>
              <a:t>computer, </a:t>
            </a:r>
            <a:r>
              <a:rPr lang="en-US" sz="2200" dirty="0" smtClean="0"/>
              <a:t>providing the autopilot relative aircraft location during landing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Will also profile GPU/CPU (frame rate vs power consumed)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2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4" y="0"/>
            <a:ext cx="10018713" cy="1752599"/>
          </a:xfrm>
        </p:spPr>
        <p:txBody>
          <a:bodyPr/>
          <a:lstStyle/>
          <a:p>
            <a:r>
              <a:rPr lang="en-US" dirty="0" smtClean="0"/>
              <a:t>Technique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5241" y="142211"/>
            <a:ext cx="3226489" cy="21541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5241" y="2335007"/>
            <a:ext cx="3226489" cy="21541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5241" y="4549507"/>
            <a:ext cx="3226489" cy="21541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530041" y="1219268"/>
            <a:ext cx="7194859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Filter image and detect the target</a:t>
            </a:r>
            <a:endParaRPr lang="en-US" sz="2000" dirty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Detect </a:t>
            </a:r>
            <a:r>
              <a:rPr lang="en-US" sz="2000" dirty="0"/>
              <a:t>the </a:t>
            </a:r>
            <a:r>
              <a:rPr lang="en-US" sz="2000" dirty="0" smtClean="0"/>
              <a:t>target contours, producing target </a:t>
            </a:r>
            <a:r>
              <a:rPr lang="en-US" sz="2000" dirty="0" smtClean="0"/>
              <a:t>outline</a:t>
            </a:r>
            <a:endParaRPr lang="en-US" sz="2000" dirty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/>
              <a:t>Use </a:t>
            </a:r>
            <a:r>
              <a:rPr lang="en-US" sz="2000" dirty="0" smtClean="0"/>
              <a:t>the </a:t>
            </a:r>
            <a:r>
              <a:rPr lang="en-US" sz="2000" dirty="0"/>
              <a:t>largest </a:t>
            </a:r>
            <a:r>
              <a:rPr lang="en-US" sz="2000" dirty="0" smtClean="0"/>
              <a:t>outline to represent the target</a:t>
            </a:r>
            <a:endParaRPr lang="en-US" sz="2000" dirty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/>
              <a:t>Use a data type </a:t>
            </a:r>
            <a:r>
              <a:rPr lang="en-US" sz="2000" dirty="0" smtClean="0"/>
              <a:t>‘</a:t>
            </a:r>
            <a:r>
              <a:rPr lang="en-US" sz="2000" dirty="0" err="1" smtClean="0"/>
              <a:t>RotatedRect</a:t>
            </a:r>
            <a:r>
              <a:rPr lang="en-US" sz="2000" dirty="0" smtClean="0"/>
              <a:t>’ </a:t>
            </a:r>
            <a:r>
              <a:rPr lang="en-US" sz="2000" dirty="0"/>
              <a:t>to bound the contour, </a:t>
            </a:r>
            <a:r>
              <a:rPr lang="en-US" sz="2000" dirty="0" smtClean="0"/>
              <a:t>producing target </a:t>
            </a:r>
            <a:r>
              <a:rPr lang="en-US" sz="2000" dirty="0"/>
              <a:t>information </a:t>
            </a:r>
            <a:r>
              <a:rPr lang="en-US" sz="2000" dirty="0" smtClean="0"/>
              <a:t>including: area</a:t>
            </a:r>
            <a:r>
              <a:rPr lang="en-US" sz="2000" dirty="0"/>
              <a:t>, vertices, width and </a:t>
            </a:r>
            <a:r>
              <a:rPr lang="en-US" sz="2000" dirty="0" smtClean="0"/>
              <a:t>height</a:t>
            </a:r>
            <a:endParaRPr lang="en-US" sz="2000" dirty="0"/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Compute distance </a:t>
            </a:r>
            <a:r>
              <a:rPr lang="en-US" sz="2000" dirty="0"/>
              <a:t>to the target </a:t>
            </a:r>
            <a:r>
              <a:rPr lang="en-US" sz="2000" dirty="0" smtClean="0"/>
              <a:t>using:</a:t>
            </a:r>
          </a:p>
          <a:p>
            <a:pPr lvl="1">
              <a:spcBef>
                <a:spcPts val="600"/>
              </a:spcBef>
            </a:pPr>
            <a:r>
              <a:rPr lang="en-US" sz="2000" i="1" dirty="0"/>
              <a:t>Distance = (actual Width </a:t>
            </a:r>
            <a:r>
              <a:rPr lang="en-US" sz="2000" i="1" dirty="0" smtClean="0"/>
              <a:t>x </a:t>
            </a:r>
            <a:r>
              <a:rPr lang="en-US" sz="2000" i="1" dirty="0"/>
              <a:t>Focal Length†) / image </a:t>
            </a:r>
            <a:r>
              <a:rPr lang="en-US" sz="2000" i="1" dirty="0" smtClean="0"/>
              <a:t>Width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000" dirty="0" smtClean="0"/>
              <a:t>Compute </a:t>
            </a:r>
            <a:r>
              <a:rPr lang="en-US" sz="2000" dirty="0" smtClean="0"/>
              <a:t>x, y, z </a:t>
            </a:r>
            <a:r>
              <a:rPr lang="en-US" sz="2000" dirty="0" smtClean="0"/>
              <a:t>offset from the center of the target</a:t>
            </a:r>
            <a:endParaRPr lang="en-US" sz="2000" dirty="0"/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>
              <a:spcBef>
                <a:spcPts val="600"/>
              </a:spcBef>
            </a:pPr>
            <a:r>
              <a:rPr lang="en-US" sz="2000" dirty="0" smtClean="0"/>
              <a:t>Once </a:t>
            </a:r>
            <a:r>
              <a:rPr lang="en-US" sz="2000" dirty="0"/>
              <a:t>the camera is close enough that </a:t>
            </a:r>
            <a:r>
              <a:rPr lang="en-US" sz="2000" dirty="0" smtClean="0"/>
              <a:t>outer </a:t>
            </a:r>
            <a:r>
              <a:rPr lang="en-US" sz="2000" dirty="0"/>
              <a:t>frame </a:t>
            </a:r>
            <a:r>
              <a:rPr lang="en-US" sz="2000" dirty="0" smtClean="0"/>
              <a:t>disappears, a smaller </a:t>
            </a:r>
            <a:r>
              <a:rPr lang="en-US" sz="2000" dirty="0"/>
              <a:t>marker </a:t>
            </a:r>
            <a:r>
              <a:rPr lang="en-US" sz="2000" dirty="0" smtClean="0"/>
              <a:t>placed in </a:t>
            </a:r>
            <a:r>
              <a:rPr lang="en-US" sz="2000" dirty="0"/>
              <a:t>the </a:t>
            </a:r>
            <a:r>
              <a:rPr lang="en-US" sz="2000" dirty="0" smtClean="0"/>
              <a:t>center will be tracked until a landing is completed</a:t>
            </a:r>
          </a:p>
          <a:p>
            <a:pPr>
              <a:spcBef>
                <a:spcPts val="600"/>
              </a:spcBef>
            </a:pPr>
            <a:endParaRPr lang="en-US" sz="2000" dirty="0" smtClean="0"/>
          </a:p>
          <a:p>
            <a:pPr algn="r">
              <a:spcBef>
                <a:spcPts val="600"/>
              </a:spcBef>
            </a:pPr>
            <a:r>
              <a:rPr lang="en-US" dirty="0" smtClean="0"/>
              <a:t>† Focal Length is </a:t>
            </a:r>
            <a:r>
              <a:rPr lang="en-US" dirty="0" smtClean="0"/>
              <a:t>pre-computed </a:t>
            </a:r>
            <a:r>
              <a:rPr lang="en-US" dirty="0" smtClean="0"/>
              <a:t>in camera pixels using a known distance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8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4" y="0"/>
            <a:ext cx="10018713" cy="1752599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40007" y="1126434"/>
            <a:ext cx="970867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Color calibration for </a:t>
            </a:r>
            <a:r>
              <a:rPr lang="en-US" sz="2200" dirty="0" smtClean="0"/>
              <a:t>object detection </a:t>
            </a:r>
            <a:r>
              <a:rPr lang="en-US" sz="2200" dirty="0"/>
              <a:t>for orange </a:t>
            </a:r>
            <a:r>
              <a:rPr lang="en-US" sz="2200" dirty="0" smtClean="0"/>
              <a:t>frame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200" dirty="0" smtClean="0">
              <a:solidFill>
                <a:srgbClr val="00B05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Small scale model in </a:t>
            </a:r>
            <a:r>
              <a:rPr lang="en-US" sz="2200" dirty="0"/>
              <a:t>lab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200" dirty="0" smtClean="0">
              <a:solidFill>
                <a:srgbClr val="00B05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Calculate distance to target in z-direction</a:t>
            </a:r>
            <a:r>
              <a:rPr lang="en-US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200" dirty="0">
              <a:solidFill>
                <a:srgbClr val="00B05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Frame rate </a:t>
            </a:r>
            <a:r>
              <a:rPr lang="en-US" sz="2200" dirty="0"/>
              <a:t>profiling</a:t>
            </a:r>
            <a:r>
              <a:rPr lang="en-US" sz="2200" dirty="0">
                <a:solidFill>
                  <a:srgbClr val="00B050"/>
                </a:solidFill>
              </a:rPr>
              <a:t> </a:t>
            </a:r>
            <a:r>
              <a:rPr lang="en-US" sz="2200" dirty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endParaRPr lang="en-US" sz="2200" dirty="0">
              <a:solidFill>
                <a:srgbClr val="00B050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Calculate distance to target in x- and y-directions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Process real-world video of the landing target to verify code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Create interface with flight control board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Deploy </a:t>
            </a:r>
            <a:r>
              <a:rPr lang="en-US" sz="2200" dirty="0" smtClean="0"/>
              <a:t>onto aircraft</a:t>
            </a:r>
            <a:r>
              <a:rPr lang="en-US" sz="2200" dirty="0"/>
              <a:t> 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2227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4" y="2552701"/>
            <a:ext cx="10018713" cy="1752599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2210</TotalTime>
  <Words>348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Parallax</vt:lpstr>
      <vt:lpstr>Vision Based UAV Landing </vt:lpstr>
      <vt:lpstr>Motivation </vt:lpstr>
      <vt:lpstr>Overview </vt:lpstr>
      <vt:lpstr>Technique</vt:lpstr>
      <vt:lpstr>Goals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 Based UAV landing</dc:title>
  <dc:creator>raimi</dc:creator>
  <cp:lastModifiedBy>raimi</cp:lastModifiedBy>
  <cp:revision>76</cp:revision>
  <dcterms:created xsi:type="dcterms:W3CDTF">2017-03-24T18:52:33Z</dcterms:created>
  <dcterms:modified xsi:type="dcterms:W3CDTF">2017-03-30T01:50:28Z</dcterms:modified>
</cp:coreProperties>
</file>