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83" r:id="rId3"/>
    <p:sldMasterId id="2147483695" r:id="rId4"/>
  </p:sldMasterIdLst>
  <p:notesMasterIdLst>
    <p:notesMasterId r:id="rId27"/>
  </p:notesMasterIdLst>
  <p:sldIdLst>
    <p:sldId id="256" r:id="rId5"/>
    <p:sldId id="273" r:id="rId6"/>
    <p:sldId id="259" r:id="rId7"/>
    <p:sldId id="274" r:id="rId8"/>
    <p:sldId id="275" r:id="rId9"/>
    <p:sldId id="277" r:id="rId10"/>
    <p:sldId id="278" r:id="rId11"/>
    <p:sldId id="265" r:id="rId12"/>
    <p:sldId id="257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72" r:id="rId22"/>
    <p:sldId id="264" r:id="rId23"/>
    <p:sldId id="258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9"/>
    <p:restoredTop sz="95439"/>
  </p:normalViewPr>
  <p:slideViewPr>
    <p:cSldViewPr snapToGrid="0" snapToObjects="1">
      <p:cViewPr varScale="1">
        <p:scale>
          <a:sx n="75" d="100"/>
          <a:sy n="75" d="100"/>
        </p:scale>
        <p:origin x="176" y="936"/>
      </p:cViewPr>
      <p:guideLst/>
    </p:cSldViewPr>
  </p:slideViewPr>
  <p:outlineViewPr>
    <p:cViewPr>
      <p:scale>
        <a:sx n="33" d="100"/>
        <a:sy n="33" d="100"/>
      </p:scale>
      <p:origin x="0" y="-40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4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6AE63-F3F6-C140-AC04-4CB1856B873F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19517-9B68-5E4F-AF11-67C34BF6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49A34-A952-4AC6-8DC8-77F58853E13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boy who cried wolf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3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19517-9B68-5E4F-AF11-67C34BF6C4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0" y="2590800"/>
            <a:ext cx="85344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505200"/>
            <a:ext cx="7112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0CCC89-CFA1-41C4-84C8-7B773D6462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5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28E8-B809-4929-9FA9-6851F42FFA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846F-2968-4713-B58A-F85BCB57A9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9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ED0D-0C99-49FD-AD3C-20E805B732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5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0" y="2590800"/>
            <a:ext cx="85344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505200"/>
            <a:ext cx="7112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0CCC89-CFA1-41C4-84C8-7B773D6462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75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ED0D-0C99-49FD-AD3C-20E805B732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0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114B-8458-4A2E-80F5-AC5EE3D46B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A9DA-6281-48F7-ABD9-067CFDFD58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00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50DE-F7BA-40B9-A6DF-28AF31E46B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7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EAF5-1EA0-4159-84A3-722AC920B2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68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7DF1-5B53-4627-AFDC-06DF6571DE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114B-8458-4A2E-80F5-AC5EE3D46B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62C8-AF8E-4AB9-A93A-56C4DFBF26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DBFB-09CA-4598-AE8A-64A4F1695E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28E8-B809-4929-9FA9-6851F42FFA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69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846F-2968-4713-B58A-F85BCB57A9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7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0" y="2590800"/>
            <a:ext cx="85344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505200"/>
            <a:ext cx="7112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0CCC89-CFA1-41C4-84C8-7B773D6462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22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ED0D-0C99-49FD-AD3C-20E805B732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36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114B-8458-4A2E-80F5-AC5EE3D46B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A9DA-6281-48F7-ABD9-067CFDFD58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7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50DE-F7BA-40B9-A6DF-28AF31E46B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0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EAF5-1EA0-4159-84A3-722AC920B2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5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A9DA-6281-48F7-ABD9-067CFDFD58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2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7DF1-5B53-4627-AFDC-06DF6571DE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38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62C8-AF8E-4AB9-A93A-56C4DFBF26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61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DBFB-09CA-4598-AE8A-64A4F1695E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0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28E8-B809-4929-9FA9-6851F42FFA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51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846F-2968-4713-B58A-F85BCB57A9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3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0" y="2590800"/>
            <a:ext cx="85344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505200"/>
            <a:ext cx="7112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0CCC89-CFA1-41C4-84C8-7B773D6462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7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ED0D-0C99-49FD-AD3C-20E805B732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1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114B-8458-4A2E-80F5-AC5EE3D46B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07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A9DA-6281-48F7-ABD9-067CFDFD58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3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50DE-F7BA-40B9-A6DF-28AF31E46B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50DE-F7BA-40B9-A6DF-28AF31E46B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7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EAF5-1EA0-4159-84A3-722AC920B2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7DF1-5B53-4627-AFDC-06DF6571DE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62C8-AF8E-4AB9-A93A-56C4DFBF26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03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DBFB-09CA-4598-AE8A-64A4F1695E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4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28E8-B809-4929-9FA9-6851F42FFA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69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846F-2968-4713-B58A-F85BCB57A9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EAF5-1EA0-4159-84A3-722AC920B2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7DF1-5B53-4627-AFDC-06DF6571DE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62C8-AF8E-4AB9-A93A-56C4DFBF26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DBFB-09CA-4598-AE8A-64A4F1695E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6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DCFD142-9333-401A-BF3A-830E13793191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DCFD142-9333-401A-BF3A-830E13793191}" type="slidenum">
              <a:rPr lang="en-US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4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DCFD142-9333-401A-BF3A-830E13793191}" type="slidenum">
              <a:rPr lang="en-US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image" Target="../media/image21.tif"/><Relationship Id="rId6" Type="http://schemas.openxmlformats.org/officeDocument/2006/relationships/image" Target="../media/image22.tif"/><Relationship Id="rId7" Type="http://schemas.openxmlformats.org/officeDocument/2006/relationships/image" Target="../media/image23.tif"/><Relationship Id="rId8" Type="http://schemas.openxmlformats.org/officeDocument/2006/relationships/image" Target="../media/image24.tif"/><Relationship Id="rId9" Type="http://schemas.openxmlformats.org/officeDocument/2006/relationships/image" Target="../media/image25.tif"/><Relationship Id="rId10" Type="http://schemas.openxmlformats.org/officeDocument/2006/relationships/image" Target="../media/image26.ti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Attack and defense on learning-based security system</a:t>
            </a:r>
            <a:endParaRPr lang="en-US" sz="50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mentor:</a:t>
            </a:r>
            <a:r>
              <a:rPr lang="zh-CN" altLang="en-US" dirty="0" smtClean="0"/>
              <a:t>  </a:t>
            </a:r>
            <a:r>
              <a:rPr lang="en-US" altLang="zh-CN" dirty="0" err="1" smtClean="0"/>
              <a:t>wei</a:t>
            </a:r>
            <a:r>
              <a:rPr lang="zh-CN" altLang="en-US" dirty="0" smtClean="0"/>
              <a:t> </a:t>
            </a:r>
            <a:r>
              <a:rPr lang="en-US" altLang="zh-CN" dirty="0" smtClean="0"/>
              <a:t>yang</a:t>
            </a:r>
          </a:p>
          <a:p>
            <a:r>
              <a:rPr lang="en-US" altLang="zh-CN" dirty="0" smtClean="0"/>
              <a:t>mentee:</a:t>
            </a:r>
            <a:r>
              <a:rPr lang="zh-CN" altLang="en-US" dirty="0" smtClean="0"/>
              <a:t>  </a:t>
            </a:r>
            <a:r>
              <a:rPr lang="en-US" altLang="zh-CN" dirty="0" smtClean="0"/>
              <a:t>Ximin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../../../Desktop/Screen%20Shot%202017-03-25%20at%202.00.12%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579" y="1853754"/>
            <a:ext cx="5550469" cy="42714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first project in image crafting(III)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048" y="1853754"/>
            <a:ext cx="4052806" cy="3612593"/>
          </a:xfrm>
        </p:spPr>
        <p:txBody>
          <a:bodyPr>
            <a:normAutofit/>
          </a:bodyPr>
          <a:lstStyle/>
          <a:p>
            <a:r>
              <a:rPr lang="en-US" dirty="0"/>
              <a:t>First algorithm: edit the pixel that can make the largest change </a:t>
            </a:r>
            <a:r>
              <a:rPr lang="en-US" dirty="0" smtClean="0"/>
              <a:t>in classification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7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../../../../Desktop/Screen%20Shot%202017-03-25%20at%202.05.08%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579" y="1853753"/>
            <a:ext cx="5720172" cy="4258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first project in image crafting(IV)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89940" y="1853754"/>
            <a:ext cx="3864914" cy="3612594"/>
          </a:xfrm>
        </p:spPr>
        <p:txBody>
          <a:bodyPr>
            <a:normAutofit/>
          </a:bodyPr>
          <a:lstStyle/>
          <a:p>
            <a:r>
              <a:rPr lang="en-US" dirty="0" smtClean="0"/>
              <a:t>Second algorithm: pick up the most “valuable” pixel, and tell the first algorithm which pixel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6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53754"/>
            <a:ext cx="6755953" cy="3437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54317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first project in image crafting(V)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532" y="1853754"/>
            <a:ext cx="4162555" cy="3437131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implementation </a:t>
            </a:r>
            <a:r>
              <a:rPr lang="en-US" dirty="0" smtClean="0"/>
              <a:t>and understandings of </a:t>
            </a:r>
            <a:r>
              <a:rPr lang="en-US" dirty="0"/>
              <a:t>first algorithm</a:t>
            </a:r>
          </a:p>
        </p:txBody>
      </p:sp>
    </p:spTree>
    <p:extLst>
      <p:ext uri="{BB962C8B-B14F-4D97-AF65-F5344CB8AC3E}">
        <p14:creationId xmlns:p14="http://schemas.microsoft.com/office/powerpoint/2010/main" val="44064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853754"/>
            <a:ext cx="6577867" cy="4208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first project in image crafting(VI)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445" y="1853754"/>
            <a:ext cx="4033119" cy="3450613"/>
          </a:xfrm>
        </p:spPr>
        <p:txBody>
          <a:bodyPr>
            <a:normAutofit/>
          </a:bodyPr>
          <a:lstStyle/>
          <a:p>
            <a:r>
              <a:rPr lang="en-US" dirty="0"/>
              <a:t>Our implementations and understandings of the second </a:t>
            </a:r>
            <a:r>
              <a:rPr lang="en-US" dirty="0" smtClean="0"/>
              <a:t>algorithm	</a:t>
            </a:r>
            <a:endParaRPr lang="en-US" dirty="0"/>
          </a:p>
          <a:p>
            <a:pPr lvl="1"/>
            <a:r>
              <a:rPr lang="en-US" dirty="0" smtClean="0"/>
              <a:t>we use a fixed change instead of derivative to find the most valuable pixel</a:t>
            </a:r>
          </a:p>
        </p:txBody>
      </p:sp>
    </p:spTree>
    <p:extLst>
      <p:ext uri="{BB962C8B-B14F-4D97-AF65-F5344CB8AC3E}">
        <p14:creationId xmlns:p14="http://schemas.microsoft.com/office/powerpoint/2010/main" val="88250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6787" y="33774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classify to I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08" y="1331026"/>
            <a:ext cx="3872939" cy="3872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05" y="1331026"/>
            <a:ext cx="3349109" cy="3349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9" y="1331025"/>
            <a:ext cx="2947062" cy="33491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90246" y="775107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1554" y="775107"/>
            <a:ext cx="161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818034" y="775107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modified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4589" y="5331444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 as 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9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808" y="1140603"/>
            <a:ext cx="1660312" cy="138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2" y="1140603"/>
            <a:ext cx="1565915" cy="1254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81" y="1140603"/>
            <a:ext cx="1727367" cy="1372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1945" y="38946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5022" y="389466"/>
            <a:ext cx="153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50054" y="389465"/>
            <a:ext cx="150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modifed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2951" y="1536835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 as 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654" y="3115733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 as D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08" y="2760133"/>
            <a:ext cx="1660312" cy="1354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2" y="2823864"/>
            <a:ext cx="1565915" cy="1290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7" y="2646065"/>
            <a:ext cx="1774381" cy="1468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584" y="4694631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 as F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6" y="4339030"/>
            <a:ext cx="1633411" cy="1469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1" y="4366130"/>
            <a:ext cx="1565915" cy="1565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53" y="4352399"/>
            <a:ext cx="1709733" cy="17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9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r>
              <a:rPr lang="en-US" altLang="zh-CN" dirty="0" smtClean="0"/>
              <a:t>(delta as</a:t>
            </a:r>
            <a:r>
              <a:rPr lang="zh-CN" altLang="en-US" dirty="0" smtClean="0"/>
              <a:t> </a:t>
            </a:r>
            <a:r>
              <a:rPr lang="en-US" altLang="zh-CN" dirty="0" smtClean="0"/>
              <a:t>50)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246928"/>
              </p:ext>
            </p:extLst>
          </p:nvPr>
        </p:nvGraphicFramePr>
        <p:xfrm>
          <a:off x="914400" y="1981200"/>
          <a:ext cx="10362947" cy="342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21"/>
                <a:gridCol w="1480421"/>
                <a:gridCol w="1480421"/>
                <a:gridCol w="1480421"/>
                <a:gridCol w="1480421"/>
                <a:gridCol w="1480421"/>
                <a:gridCol w="1480421"/>
              </a:tblGrid>
              <a:tr h="329184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target_class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(from A)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first image(pixels count)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second image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third image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fourth image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total pixel counts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average pixel counts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3.5</a:t>
                      </a:r>
                      <a:endParaRPr lang="hr-HR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G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2.25</a:t>
                      </a:r>
                      <a:endParaRPr lang="hr-HR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H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(delta as</a:t>
            </a:r>
            <a:r>
              <a:rPr lang="zh-CN" altLang="en-US" dirty="0"/>
              <a:t> </a:t>
            </a:r>
            <a:r>
              <a:rPr lang="en-US" altLang="zh-CN" dirty="0"/>
              <a:t>50)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834608"/>
              </p:ext>
            </p:extLst>
          </p:nvPr>
        </p:nvGraphicFramePr>
        <p:xfrm>
          <a:off x="914400" y="1981200"/>
          <a:ext cx="10362947" cy="277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21"/>
                <a:gridCol w="1480421"/>
                <a:gridCol w="1480421"/>
                <a:gridCol w="1480421"/>
                <a:gridCol w="1480421"/>
                <a:gridCol w="1480421"/>
                <a:gridCol w="1480421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target_class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(from A)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first image(pixels count)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second image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third image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fourth image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total pixel counts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average pixel counts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1.25</a:t>
                      </a:r>
                      <a:endParaRPr lang="nb-NO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E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1.5</a:t>
                      </a:r>
                      <a:endParaRPr lang="nb-NO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G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11</a:t>
                      </a:r>
                      <a:endParaRPr lang="cs-CZ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2.75</a:t>
                      </a:r>
                      <a:endParaRPr lang="hr-HR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H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1.25</a:t>
                      </a:r>
                      <a:endParaRPr lang="nb-NO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100(fail to fool)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4.6667</a:t>
                      </a:r>
                      <a:endParaRPr lang="hr-HR">
                        <a:effectLst/>
                      </a:endParaRPr>
                    </a:p>
                  </a:txBody>
                  <a:tcPr marL="25384" marR="25384" marT="25400" marB="254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25384" marR="25384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 dirty="0">
                        <a:effectLst/>
                      </a:endParaRPr>
                    </a:p>
                  </a:txBody>
                  <a:tcPr marL="25384" marR="25384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2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(delta as</a:t>
            </a:r>
            <a:r>
              <a:rPr lang="zh-CN" altLang="en-US" dirty="0"/>
              <a:t> </a:t>
            </a:r>
            <a:r>
              <a:rPr lang="en-US" altLang="zh-CN" dirty="0"/>
              <a:t>50)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34299"/>
              </p:ext>
            </p:extLst>
          </p:nvPr>
        </p:nvGraphicFramePr>
        <p:xfrm>
          <a:off x="914400" y="1776211"/>
          <a:ext cx="10364018" cy="4022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74"/>
                <a:gridCol w="1480574"/>
                <a:gridCol w="1480574"/>
                <a:gridCol w="1480574"/>
                <a:gridCol w="1480574"/>
                <a:gridCol w="1480574"/>
                <a:gridCol w="1480574"/>
              </a:tblGrid>
              <a:tr h="834675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target_class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(from A)</a:t>
                      </a:r>
                      <a:endParaRPr lang="en-US" dirty="0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first image(pixels count)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second image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third image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fourth image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total pixel counts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average pixel counts</a:t>
                      </a:r>
                      <a:endParaRPr lang="en-US" dirty="0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</a:t>
                      </a:r>
                      <a:endParaRPr lang="en-US" dirty="0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C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1.25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 dirty="0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1.75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E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3.5</a:t>
                      </a:r>
                      <a:endParaRPr lang="hr-HR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F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1.25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G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1.75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H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1.25</a:t>
                      </a:r>
                      <a:endParaRPr lang="nb-NO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r>
                        <a:rPr lang="mr-IN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100(fail)</a:t>
                      </a:r>
                      <a:endParaRPr lang="mr-IN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3.333</a:t>
                      </a:r>
                      <a:endParaRPr lang="hr-HR">
                        <a:effectLst/>
                      </a:endParaRPr>
                    </a:p>
                  </a:txBody>
                  <a:tcPr marL="25576" marR="25576" marT="25400" marB="25400"/>
                </a:tc>
              </a:tr>
              <a:tr h="35425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12</a:t>
                      </a:r>
                      <a:endParaRPr lang="is-IS">
                        <a:effectLst/>
                      </a:endParaRPr>
                    </a:p>
                  </a:txBody>
                  <a:tcPr marL="25576" marR="25576" marT="25400" marB="254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4</a:t>
                      </a:r>
                      <a:endParaRPr lang="en-US" dirty="0">
                        <a:effectLst/>
                      </a:endParaRPr>
                    </a:p>
                  </a:txBody>
                  <a:tcPr marL="25576" marR="25576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6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crafting algorithm is very effective in attacking our </a:t>
            </a:r>
            <a:r>
              <a:rPr lang="en-US" altLang="zh-CN" dirty="0" smtClean="0"/>
              <a:t>rather</a:t>
            </a:r>
            <a:r>
              <a:rPr lang="zh-CN" altLang="en-US" dirty="0" smtClean="0"/>
              <a:t> </a:t>
            </a:r>
            <a:r>
              <a:rPr lang="en-US" dirty="0" smtClean="0"/>
              <a:t>simple model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final purpose of this practice is to make analogy with crafting adversarial codes for malware detection </a:t>
            </a:r>
            <a:r>
              <a:rPr lang="en-US" dirty="0" smtClean="0"/>
              <a:t>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6525"/>
            <a:ext cx="8458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Deep Neural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67" y="1981200"/>
            <a:ext cx="8992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</a:t>
            </a:r>
            <a:r>
              <a:rPr lang="en-US" altLang="zh-CN" dirty="0" smtClean="0"/>
              <a:t>imitations</a:t>
            </a:r>
            <a:r>
              <a:rPr lang="zh-CN" altLang="en-US" dirty="0" smtClean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continuous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discrete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r>
              <a:rPr lang="zh-CN" altLang="en-US" dirty="0"/>
              <a:t> </a:t>
            </a:r>
            <a:r>
              <a:rPr lang="en-US" altLang="zh-CN" dirty="0" smtClean="0"/>
              <a:t>detection due to:</a:t>
            </a:r>
            <a:endParaRPr lang="en-US" altLang="zh-CN" dirty="0"/>
          </a:p>
          <a:p>
            <a:pPr lvl="1"/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entropy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dirty="0" smtClean="0"/>
              <a:t>difficulties to edit the program so that not disrupting its malicious functionality</a:t>
            </a:r>
            <a:endParaRPr lang="en-US" dirty="0"/>
          </a:p>
          <a:p>
            <a:r>
              <a:rPr lang="en-US" dirty="0" smtClean="0"/>
              <a:t>Some aspects in the paper remains unclear, so we made a little revisions to the algorithms.</a:t>
            </a:r>
          </a:p>
        </p:txBody>
      </p:sp>
    </p:spTree>
    <p:extLst>
      <p:ext uri="{BB962C8B-B14F-4D97-AF65-F5344CB8AC3E}">
        <p14:creationId xmlns:p14="http://schemas.microsoft.com/office/powerpoint/2010/main" val="6404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en-US" dirty="0" smtClean="0"/>
              <a:t> python script to edit the programs so that our malware can fool the deep learning model. </a:t>
            </a:r>
          </a:p>
          <a:p>
            <a:r>
              <a:rPr lang="en-US" altLang="zh-CN" dirty="0" smtClean="0"/>
              <a:t>We will</a:t>
            </a:r>
            <a:r>
              <a:rPr lang="zh-CN" altLang="en-US" dirty="0" smtClean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Weka,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r>
              <a:rPr lang="zh-CN" altLang="en-US" dirty="0"/>
              <a:t> </a:t>
            </a:r>
            <a:r>
              <a:rPr lang="en-US" altLang="zh-CN" dirty="0"/>
              <a:t>crafted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 smtClean="0"/>
              <a:t>benign.</a:t>
            </a:r>
          </a:p>
          <a:p>
            <a:r>
              <a:rPr lang="en-US" altLang="zh-CN" dirty="0" smtClean="0"/>
              <a:t>Read more papers about algorithms that can strengthen the robustness of our deep learning model.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i="1" dirty="0" err="1" smtClean="0"/>
              <a:t>Papernot</a:t>
            </a:r>
            <a:r>
              <a:rPr lang="en-US" sz="1600" i="1" dirty="0"/>
              <a:t>, Nicolas, Patrick McDaniel, </a:t>
            </a:r>
            <a:r>
              <a:rPr lang="en-US" sz="1600" i="1" dirty="0" err="1"/>
              <a:t>Somesh</a:t>
            </a:r>
            <a:r>
              <a:rPr lang="en-US" sz="1600" i="1" dirty="0"/>
              <a:t> </a:t>
            </a:r>
            <a:r>
              <a:rPr lang="en-US" sz="1600" i="1" dirty="0" err="1"/>
              <a:t>Jha</a:t>
            </a:r>
            <a:r>
              <a:rPr lang="en-US" sz="1600" i="1" dirty="0"/>
              <a:t>, Matt </a:t>
            </a:r>
            <a:r>
              <a:rPr lang="en-US" sz="1600" i="1" dirty="0" err="1"/>
              <a:t>Fredrikson</a:t>
            </a:r>
            <a:r>
              <a:rPr lang="en-US" sz="1600" i="1" dirty="0"/>
              <a:t>, Z. </a:t>
            </a:r>
            <a:r>
              <a:rPr lang="en-US" sz="1600" i="1" dirty="0" err="1"/>
              <a:t>Berkay</a:t>
            </a:r>
            <a:r>
              <a:rPr lang="en-US" sz="1600" i="1" dirty="0"/>
              <a:t> </a:t>
            </a:r>
            <a:r>
              <a:rPr lang="en-US" sz="1600" i="1" dirty="0" err="1"/>
              <a:t>Celik</a:t>
            </a:r>
            <a:r>
              <a:rPr lang="en-US" sz="1600" i="1" dirty="0"/>
              <a:t>, and </a:t>
            </a:r>
            <a:r>
              <a:rPr lang="en-US" sz="1600" i="1" dirty="0" err="1"/>
              <a:t>Ananthram</a:t>
            </a:r>
            <a:r>
              <a:rPr lang="en-US" sz="1600" i="1" dirty="0"/>
              <a:t> Swami. "The limitations of deep learning in adversarial settings." In Security and Privacy (</a:t>
            </a:r>
            <a:r>
              <a:rPr lang="en-US" sz="1600" i="1" dirty="0" err="1"/>
              <a:t>EuroS&amp;P</a:t>
            </a:r>
            <a:r>
              <a:rPr lang="en-US" sz="1600" i="1" dirty="0"/>
              <a:t>), 2016 IEEE European Symposium on, pp. 372-387. IEEE, 2016</a:t>
            </a:r>
            <a:r>
              <a:rPr lang="en-US" sz="1600" i="1" dirty="0" smtClean="0"/>
              <a:t>.</a:t>
            </a:r>
          </a:p>
          <a:p>
            <a:r>
              <a:rPr lang="en-US" sz="1600" dirty="0" err="1"/>
              <a:t>Papernot</a:t>
            </a:r>
            <a:r>
              <a:rPr lang="en-US" sz="1600" dirty="0"/>
              <a:t>, Nicolas, Patrick McDaniel, Xi Wu, </a:t>
            </a:r>
            <a:r>
              <a:rPr lang="en-US" sz="1600" dirty="0" err="1"/>
              <a:t>Somesh</a:t>
            </a:r>
            <a:r>
              <a:rPr lang="en-US" sz="1600" dirty="0"/>
              <a:t> </a:t>
            </a:r>
            <a:r>
              <a:rPr lang="en-US" sz="1600" dirty="0" err="1"/>
              <a:t>Jha</a:t>
            </a:r>
            <a:r>
              <a:rPr lang="en-US" sz="1600" dirty="0"/>
              <a:t>, and </a:t>
            </a:r>
            <a:r>
              <a:rPr lang="en-US" sz="1600" dirty="0" err="1"/>
              <a:t>Ananthram</a:t>
            </a:r>
            <a:r>
              <a:rPr lang="en-US" sz="1600" dirty="0"/>
              <a:t> Swami. "Distillation as a defense to adversarial perturbations against deep neural networks." In </a:t>
            </a:r>
            <a:r>
              <a:rPr lang="en-US" sz="1600" i="1" dirty="0"/>
              <a:t>Security and Privacy (SP), 2016 IEEE Symposium on</a:t>
            </a:r>
            <a:r>
              <a:rPr lang="en-US" sz="1600" dirty="0"/>
              <a:t>, pp. 582-597. IEEE, 2016.</a:t>
            </a:r>
            <a:r>
              <a:rPr lang="zh-CN" altLang="en-US" sz="1600" dirty="0" smtClean="0"/>
              <a:t> </a:t>
            </a:r>
            <a:endParaRPr lang="en-US" altLang="zh-CN" sz="1600" dirty="0" smtClean="0"/>
          </a:p>
          <a:p>
            <a:r>
              <a:rPr lang="en-US" sz="1600" dirty="0"/>
              <a:t>McDaniel, Patrick, Nicolas </a:t>
            </a:r>
            <a:r>
              <a:rPr lang="en-US" sz="1600" dirty="0" err="1"/>
              <a:t>Papernot</a:t>
            </a:r>
            <a:r>
              <a:rPr lang="en-US" sz="1600" dirty="0"/>
              <a:t>, and Z. </a:t>
            </a:r>
            <a:r>
              <a:rPr lang="en-US" sz="1600" dirty="0" err="1"/>
              <a:t>Berkay</a:t>
            </a:r>
            <a:r>
              <a:rPr lang="en-US" sz="1600" dirty="0"/>
              <a:t> </a:t>
            </a:r>
            <a:r>
              <a:rPr lang="en-US" sz="1600" dirty="0" err="1"/>
              <a:t>Celik</a:t>
            </a:r>
            <a:r>
              <a:rPr lang="en-US" sz="1600" dirty="0"/>
              <a:t>. "Machine learning in adversarial settings." </a:t>
            </a:r>
            <a:r>
              <a:rPr lang="en-US" sz="1600" i="1" dirty="0"/>
              <a:t>IEEE Security &amp; Privacy</a:t>
            </a:r>
            <a:r>
              <a:rPr lang="en-US" sz="1600" dirty="0"/>
              <a:t> 14, no. 3 (2016): 68-72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Sharif, Mahmood, </a:t>
            </a:r>
            <a:r>
              <a:rPr lang="en-US" sz="1600" dirty="0" err="1"/>
              <a:t>Sruti</a:t>
            </a:r>
            <a:r>
              <a:rPr lang="en-US" sz="1600" dirty="0"/>
              <a:t> </a:t>
            </a:r>
            <a:r>
              <a:rPr lang="en-US" sz="1600" dirty="0" err="1"/>
              <a:t>Bhagavatula</a:t>
            </a:r>
            <a:r>
              <a:rPr lang="en-US" sz="1600" dirty="0"/>
              <a:t>, </a:t>
            </a:r>
            <a:r>
              <a:rPr lang="en-US" sz="1600" dirty="0" err="1"/>
              <a:t>Lujo</a:t>
            </a:r>
            <a:r>
              <a:rPr lang="en-US" sz="1600" dirty="0"/>
              <a:t> Bauer, and Michael K. Reiter. "Accessorize to a crime: Real and stealthy attacks on state-of-the-art face recognition." In </a:t>
            </a:r>
            <a:r>
              <a:rPr lang="en-US" sz="1600" i="1" dirty="0"/>
              <a:t>Proceedings of the 2016 ACM SIGSAC Conference on Computer and Communications Security</a:t>
            </a:r>
            <a:r>
              <a:rPr lang="en-US" sz="1600" dirty="0"/>
              <a:t>, pp. 1528-1540. ACM, 2016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Kurakin</a:t>
            </a:r>
            <a:r>
              <a:rPr lang="en-US" sz="1600" dirty="0"/>
              <a:t>, Alexey, Ian </a:t>
            </a:r>
            <a:r>
              <a:rPr lang="en-US" sz="1600" dirty="0" err="1"/>
              <a:t>Goodfellow</a:t>
            </a:r>
            <a:r>
              <a:rPr lang="en-US" sz="1600" dirty="0"/>
              <a:t>, and </a:t>
            </a:r>
            <a:r>
              <a:rPr lang="en-US" sz="1600" dirty="0" err="1"/>
              <a:t>Samy</a:t>
            </a:r>
            <a:r>
              <a:rPr lang="en-US" sz="1600" dirty="0"/>
              <a:t> </a:t>
            </a:r>
            <a:r>
              <a:rPr lang="en-US" sz="1600" dirty="0" err="1"/>
              <a:t>Bengio</a:t>
            </a:r>
            <a:r>
              <a:rPr lang="en-US" sz="1600" dirty="0"/>
              <a:t>. "Adversarial examples in the physical world."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arXiv:1607.02533</a:t>
            </a:r>
            <a:r>
              <a:rPr lang="en-US" sz="1600" dirty="0"/>
              <a:t> (2016).</a:t>
            </a:r>
            <a:endParaRPr lang="en-US" altLang="zh-CN" sz="1600" dirty="0" smtClean="0"/>
          </a:p>
          <a:p>
            <a:r>
              <a:rPr lang="en-US" altLang="zh-CN" sz="1600" dirty="0" smtClean="0"/>
              <a:t>Google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Tensorflow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Tutorial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experts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1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Deep Neural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41" y="1981200"/>
            <a:ext cx="9378051" cy="39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062"/>
            <a:ext cx="10363200" cy="1143000"/>
          </a:xfrm>
        </p:spPr>
        <p:txBody>
          <a:bodyPr/>
          <a:lstStyle/>
          <a:p>
            <a:r>
              <a:rPr lang="en-US" dirty="0" smtClean="0"/>
              <a:t>It is possible to fool the deep-learning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83" y="1349062"/>
            <a:ext cx="9610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- Identify characters in the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213" y="2289893"/>
            <a:ext cx="4649822" cy="3192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08" y="2178175"/>
            <a:ext cx="6309841" cy="34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study - Identify characters in the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31" y="1981200"/>
            <a:ext cx="6564767" cy="35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study </a:t>
            </a:r>
            <a:r>
              <a:rPr lang="en-US" dirty="0" smtClean="0"/>
              <a:t>– Crafting adversarial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try to implement the adversarial crafting part with images of letters from A to J (10 letter labels for data)</a:t>
            </a:r>
          </a:p>
          <a:p>
            <a:r>
              <a:rPr lang="en-US" dirty="0"/>
              <a:t>For simplicity, we directly adopted the deep neural network with three hidden layers provided in </a:t>
            </a:r>
            <a:r>
              <a:rPr lang="en-US" dirty="0" err="1"/>
              <a:t>Tensorflow</a:t>
            </a:r>
            <a:r>
              <a:rPr lang="en-US" dirty="0"/>
              <a:t> tutorial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images from MNIST dataset to train and test our models. Each sample from MNIST dataset is a 28 by 28 gray-scale image (R, G, B values are the same from 0 to 255). We compress the image to 1 by 784 array (28 x 28 = 784). </a:t>
            </a:r>
          </a:p>
        </p:txBody>
      </p:sp>
    </p:spTree>
    <p:extLst>
      <p:ext uri="{BB962C8B-B14F-4D97-AF65-F5344CB8AC3E}">
        <p14:creationId xmlns:p14="http://schemas.microsoft.com/office/powerpoint/2010/main" val="21217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project in image </a:t>
            </a:r>
            <a:r>
              <a:rPr lang="en-US" dirty="0" smtClean="0"/>
              <a:t>crafting(II)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training, we randomly pick 50 samples with proper labels from MNIST dataset and find the appropriate weights and biases parameters for us 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train the model for </a:t>
            </a:r>
            <a:r>
              <a:rPr lang="en-US" dirty="0" smtClean="0"/>
              <a:t>20000 times (suggested in tutorials), </a:t>
            </a:r>
            <a:r>
              <a:rPr lang="en-US" dirty="0"/>
              <a:t>which gives us the final </a:t>
            </a:r>
            <a:r>
              <a:rPr lang="en-US" dirty="0" smtClean="0"/>
              <a:t>accuracy </a:t>
            </a:r>
            <a:r>
              <a:rPr lang="en-US" dirty="0"/>
              <a:t>around </a:t>
            </a:r>
            <a:r>
              <a:rPr lang="en-US" dirty="0" smtClean="0"/>
              <a:t>100%</a:t>
            </a:r>
          </a:p>
          <a:p>
            <a:r>
              <a:rPr lang="en-US" dirty="0"/>
              <a:t>The general idea of adversarial crafting is to minimize the change, </a:t>
            </a:r>
            <a:r>
              <a:rPr lang="en-US" dirty="0" smtClean="0"/>
              <a:t>denoted ∆x, we </a:t>
            </a:r>
            <a:r>
              <a:rPr lang="en-US" dirty="0"/>
              <a:t>made to the original sample, while making the largest change in final </a:t>
            </a:r>
            <a:r>
              <a:rPr lang="en-US" dirty="0" err="1"/>
              <a:t>softmax</a:t>
            </a:r>
            <a:r>
              <a:rPr lang="en-US" dirty="0"/>
              <a:t> matrix so that model will </a:t>
            </a:r>
            <a:r>
              <a:rPr lang="en-US" dirty="0" smtClean="0"/>
              <a:t>misclassify: </a:t>
            </a:r>
          </a:p>
          <a:p>
            <a:pPr lvl="1"/>
            <a:r>
              <a:rPr lang="en-US" dirty="0" smtClean="0"/>
              <a:t>                                                                     				(2)</a:t>
            </a:r>
            <a:endParaRPr lang="en-US" dirty="0"/>
          </a:p>
        </p:txBody>
      </p:sp>
      <p:pic>
        <p:nvPicPr>
          <p:cNvPr id="6" name="Picture 5" descr="../../../../Desktop/Screen%20Shot%202017-03-25%20at%201.34.35%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43" y="5196972"/>
            <a:ext cx="3560987" cy="53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4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67646"/>
          </a:xfrm>
        </p:spPr>
        <p:txBody>
          <a:bodyPr/>
          <a:lstStyle/>
          <a:p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pooling,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convolution,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cross-entropy,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RELU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backpropagation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neural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</a:p>
          <a:p>
            <a:r>
              <a:rPr lang="en-US" altLang="zh-CN" dirty="0" smtClean="0"/>
              <a:t>Study</a:t>
            </a:r>
            <a:r>
              <a:rPr lang="zh-CN" altLang="en-US" dirty="0"/>
              <a:t> </a:t>
            </a:r>
            <a:r>
              <a:rPr lang="en-US" altLang="zh-CN" dirty="0" smtClean="0"/>
              <a:t>functions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termination,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regularization,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dropout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over-fitting</a:t>
            </a:r>
          </a:p>
          <a:p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techniques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adopted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/>
              <a:t> </a:t>
            </a:r>
            <a:r>
              <a:rPr lang="en-US" altLang="zh-CN" dirty="0" smtClean="0"/>
              <a:t>decrease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misclassification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rate:</a:t>
            </a:r>
          </a:p>
          <a:p>
            <a:pPr lvl="1"/>
            <a:r>
              <a:rPr lang="en-US" altLang="zh-CN" dirty="0" smtClean="0"/>
              <a:t>feature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reduction(simple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mutual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information)</a:t>
            </a:r>
          </a:p>
          <a:p>
            <a:pPr lvl="1"/>
            <a:r>
              <a:rPr lang="en-US" altLang="zh-CN" dirty="0" smtClean="0"/>
              <a:t>distillation</a:t>
            </a:r>
          </a:p>
          <a:p>
            <a:pPr lvl="1"/>
            <a:r>
              <a:rPr lang="en-US" altLang="zh-CN" dirty="0" smtClean="0"/>
              <a:t>re-training</a:t>
            </a:r>
          </a:p>
          <a:p>
            <a:r>
              <a:rPr lang="en-US" altLang="zh-CN" dirty="0" smtClean="0"/>
              <a:t>Based on the image classification model provided in Google Tensorflow tutorial, and algorithms described in paper “</a:t>
            </a:r>
            <a:r>
              <a:rPr lang="en-US" i="1" dirty="0"/>
              <a:t>The Limitations of Deep Learning in Adversarial Settings</a:t>
            </a:r>
            <a:r>
              <a:rPr lang="en-US" dirty="0"/>
              <a:t> </a:t>
            </a:r>
            <a:r>
              <a:rPr lang="en-US" altLang="zh-CN" dirty="0" smtClean="0"/>
              <a:t>” , we have implemented algorithms that can fool the almost 100% accurate model.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3293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0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0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0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1766</TotalTime>
  <Words>947</Words>
  <Application>Microsoft Macintosh PowerPoint</Application>
  <PresentationFormat>Widescreen</PresentationFormat>
  <Paragraphs>280</Paragraphs>
  <Slides>22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Abadi MT Condensed Light</vt:lpstr>
      <vt:lpstr>Calibri</vt:lpstr>
      <vt:lpstr>Gill Sans MT</vt:lpstr>
      <vt:lpstr>Helvetica</vt:lpstr>
      <vt:lpstr>Mangal</vt:lpstr>
      <vt:lpstr>ＭＳ Ｐゴシック</vt:lpstr>
      <vt:lpstr>等线</vt:lpstr>
      <vt:lpstr>等线 Light</vt:lpstr>
      <vt:lpstr>黑体</vt:lpstr>
      <vt:lpstr>Arial</vt:lpstr>
      <vt:lpstr>Gallery</vt:lpstr>
      <vt:lpstr>3_Office Theme</vt:lpstr>
      <vt:lpstr>2_Office Theme</vt:lpstr>
      <vt:lpstr>4_Office Theme</vt:lpstr>
      <vt:lpstr>Attack and defense on learning-based security system</vt:lpstr>
      <vt:lpstr>Deep Neural Networks</vt:lpstr>
      <vt:lpstr>Deep Neural Networks</vt:lpstr>
      <vt:lpstr>It is possible to fool the deep-learning system </vt:lpstr>
      <vt:lpstr>Preliminary study - Identify characters in the image</vt:lpstr>
      <vt:lpstr>Preliminary study - Identify characters in the image</vt:lpstr>
      <vt:lpstr>Preliminary study – Crafting adversarial samples</vt:lpstr>
      <vt:lpstr>first project in image crafting(II)</vt:lpstr>
      <vt:lpstr>current Progress:</vt:lpstr>
      <vt:lpstr>first project in image crafting(III)</vt:lpstr>
      <vt:lpstr>first project in image crafting(IV)</vt:lpstr>
      <vt:lpstr>first project in image crafting(V)</vt:lpstr>
      <vt:lpstr>first project in image crafting(VI)</vt:lpstr>
      <vt:lpstr>PowerPoint Presentation</vt:lpstr>
      <vt:lpstr>PowerPoint Presentation</vt:lpstr>
      <vt:lpstr>Result (delta as 50)</vt:lpstr>
      <vt:lpstr>Result (delta as 50)</vt:lpstr>
      <vt:lpstr>Result (delta as 50)</vt:lpstr>
      <vt:lpstr>Conclusion</vt:lpstr>
      <vt:lpstr>Current issues</vt:lpstr>
      <vt:lpstr>The rest of semester</vt:lpstr>
      <vt:lpstr>Reference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detection using deep learning model</dc:title>
  <dc:creator>Lin, Ximin</dc:creator>
  <cp:lastModifiedBy>Lin, Ximin</cp:lastModifiedBy>
  <cp:revision>62</cp:revision>
  <cp:lastPrinted>2017-03-30T15:46:51Z</cp:lastPrinted>
  <dcterms:created xsi:type="dcterms:W3CDTF">2017-02-24T03:13:17Z</dcterms:created>
  <dcterms:modified xsi:type="dcterms:W3CDTF">2017-03-31T00:04:01Z</dcterms:modified>
</cp:coreProperties>
</file>