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20116800" cy="31089600"/>
  <p:notesSz cx="6858000" cy="9144000"/>
  <p:defaultTextStyle>
    <a:defPPr>
      <a:defRPr lang="en-US"/>
    </a:defPPr>
    <a:lvl1pPr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193925" indent="-173672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387850" indent="-3473450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583363" indent="-5211763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777288" indent="-6948488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63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Objects="1">
      <p:cViewPr>
        <p:scale>
          <a:sx n="50" d="100"/>
          <a:sy n="50" d="100"/>
        </p:scale>
        <p:origin x="246" y="-5868"/>
      </p:cViewPr>
      <p:guideLst>
        <p:guide orient="horz" pos="9792"/>
        <p:guide pos="63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4600" y="5088045"/>
            <a:ext cx="15087600" cy="10823787"/>
          </a:xfrm>
        </p:spPr>
        <p:txBody>
          <a:bodyPr anchor="b"/>
          <a:lstStyle>
            <a:lvl1pPr algn="ctr">
              <a:defRPr sz="9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4600" y="16329239"/>
            <a:ext cx="15087600" cy="7506121"/>
          </a:xfrm>
        </p:spPr>
        <p:txBody>
          <a:bodyPr/>
          <a:lstStyle>
            <a:lvl1pPr marL="0" indent="0" algn="ctr">
              <a:buNone/>
              <a:defRPr sz="3960"/>
            </a:lvl1pPr>
            <a:lvl2pPr marL="754380" indent="0" algn="ctr">
              <a:buNone/>
              <a:defRPr sz="3300"/>
            </a:lvl2pPr>
            <a:lvl3pPr marL="1508760" indent="0" algn="ctr">
              <a:buNone/>
              <a:defRPr sz="2970"/>
            </a:lvl3pPr>
            <a:lvl4pPr marL="2263140" indent="0" algn="ctr">
              <a:buNone/>
              <a:defRPr sz="2640"/>
            </a:lvl4pPr>
            <a:lvl5pPr marL="3017520" indent="0" algn="ctr">
              <a:buNone/>
              <a:defRPr sz="2640"/>
            </a:lvl5pPr>
            <a:lvl6pPr marL="3771900" indent="0" algn="ctr">
              <a:buNone/>
              <a:defRPr sz="2640"/>
            </a:lvl6pPr>
            <a:lvl7pPr marL="4526280" indent="0" algn="ctr">
              <a:buNone/>
              <a:defRPr sz="2640"/>
            </a:lvl7pPr>
            <a:lvl8pPr marL="5280660" indent="0" algn="ctr">
              <a:buNone/>
              <a:defRPr sz="2640"/>
            </a:lvl8pPr>
            <a:lvl9pPr marL="6035040" indent="0" algn="ctr">
              <a:buNone/>
              <a:defRPr sz="264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FD95-BC4C-4C67-BBD0-DF28220FBC58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AEC5-8718-4A86-B5C9-F585F4CEC5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443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BA8C-33C8-419B-B9FD-323D8BF9AE9F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4B4E-E3E9-4E37-B7C9-15F1C43858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586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4396085" y="1655233"/>
            <a:ext cx="4337685" cy="263469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383030" y="1655233"/>
            <a:ext cx="12761595" cy="2634699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3C61-616B-4F8C-8DAC-BF6519A7C3FD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9491-D905-4BEF-B8DC-2069536D63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49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D066-0479-4C5A-AC36-A52A3B82675A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F9701-00C6-4B33-B485-6AFCE8815B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119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2553" y="7750814"/>
            <a:ext cx="17350740" cy="12932408"/>
          </a:xfrm>
        </p:spPr>
        <p:txBody>
          <a:bodyPr anchor="b"/>
          <a:lstStyle>
            <a:lvl1pPr>
              <a:defRPr sz="99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2553" y="20805568"/>
            <a:ext cx="17350740" cy="6800848"/>
          </a:xfrm>
        </p:spPr>
        <p:txBody>
          <a:bodyPr/>
          <a:lstStyle>
            <a:lvl1pPr marL="0" indent="0">
              <a:buNone/>
              <a:defRPr sz="3960">
                <a:solidFill>
                  <a:schemeClr val="tx1">
                    <a:tint val="75000"/>
                  </a:schemeClr>
                </a:solidFill>
              </a:defRPr>
            </a:lvl1pPr>
            <a:lvl2pPr marL="75438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508760" indent="0">
              <a:buNone/>
              <a:defRPr sz="2970">
                <a:solidFill>
                  <a:schemeClr val="tx1">
                    <a:tint val="75000"/>
                  </a:schemeClr>
                </a:solidFill>
              </a:defRPr>
            </a:lvl3pPr>
            <a:lvl4pPr marL="226314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4pPr>
            <a:lvl5pPr marL="301752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5pPr>
            <a:lvl6pPr marL="377190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6pPr>
            <a:lvl7pPr marL="452628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7pPr>
            <a:lvl8pPr marL="528066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8pPr>
            <a:lvl9pPr marL="603504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763A-BECD-4E54-A8D1-E17DA515F51A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76EA-A745-4C64-865F-F5E53127EE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909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83030" y="8276166"/>
            <a:ext cx="8549640" cy="1972606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184130" y="8276166"/>
            <a:ext cx="8549640" cy="1972606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43688-8917-4776-AB01-61F7FFADA80E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93730-1485-480E-A6E5-7B514BE03D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426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5650" y="1655236"/>
            <a:ext cx="17350740" cy="60092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85651" y="7621272"/>
            <a:ext cx="8510349" cy="3735068"/>
          </a:xfrm>
        </p:spPr>
        <p:txBody>
          <a:bodyPr anchor="b"/>
          <a:lstStyle>
            <a:lvl1pPr marL="0" indent="0">
              <a:buNone/>
              <a:defRPr sz="3960" b="1"/>
            </a:lvl1pPr>
            <a:lvl2pPr marL="754380" indent="0">
              <a:buNone/>
              <a:defRPr sz="3300" b="1"/>
            </a:lvl2pPr>
            <a:lvl3pPr marL="1508760" indent="0">
              <a:buNone/>
              <a:defRPr sz="2970" b="1"/>
            </a:lvl3pPr>
            <a:lvl4pPr marL="2263140" indent="0">
              <a:buNone/>
              <a:defRPr sz="2640" b="1"/>
            </a:lvl4pPr>
            <a:lvl5pPr marL="3017520" indent="0">
              <a:buNone/>
              <a:defRPr sz="2640" b="1"/>
            </a:lvl5pPr>
            <a:lvl6pPr marL="3771900" indent="0">
              <a:buNone/>
              <a:defRPr sz="2640" b="1"/>
            </a:lvl6pPr>
            <a:lvl7pPr marL="4526280" indent="0">
              <a:buNone/>
              <a:defRPr sz="2640" b="1"/>
            </a:lvl7pPr>
            <a:lvl8pPr marL="5280660" indent="0">
              <a:buNone/>
              <a:defRPr sz="2640" b="1"/>
            </a:lvl8pPr>
            <a:lvl9pPr marL="6035040" indent="0">
              <a:buNone/>
              <a:defRPr sz="26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85651" y="11356340"/>
            <a:ext cx="8510349" cy="1670346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184130" y="7621272"/>
            <a:ext cx="8552260" cy="3735068"/>
          </a:xfrm>
        </p:spPr>
        <p:txBody>
          <a:bodyPr anchor="b"/>
          <a:lstStyle>
            <a:lvl1pPr marL="0" indent="0">
              <a:buNone/>
              <a:defRPr sz="3960" b="1"/>
            </a:lvl1pPr>
            <a:lvl2pPr marL="754380" indent="0">
              <a:buNone/>
              <a:defRPr sz="3300" b="1"/>
            </a:lvl2pPr>
            <a:lvl3pPr marL="1508760" indent="0">
              <a:buNone/>
              <a:defRPr sz="2970" b="1"/>
            </a:lvl3pPr>
            <a:lvl4pPr marL="2263140" indent="0">
              <a:buNone/>
              <a:defRPr sz="2640" b="1"/>
            </a:lvl4pPr>
            <a:lvl5pPr marL="3017520" indent="0">
              <a:buNone/>
              <a:defRPr sz="2640" b="1"/>
            </a:lvl5pPr>
            <a:lvl6pPr marL="3771900" indent="0">
              <a:buNone/>
              <a:defRPr sz="2640" b="1"/>
            </a:lvl6pPr>
            <a:lvl7pPr marL="4526280" indent="0">
              <a:buNone/>
              <a:defRPr sz="2640" b="1"/>
            </a:lvl7pPr>
            <a:lvl8pPr marL="5280660" indent="0">
              <a:buNone/>
              <a:defRPr sz="2640" b="1"/>
            </a:lvl8pPr>
            <a:lvl9pPr marL="6035040" indent="0">
              <a:buNone/>
              <a:defRPr sz="26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184130" y="11356340"/>
            <a:ext cx="8552260" cy="1670346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6BDE-DD27-4D0F-B6F1-EA9FFC55363F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D1E46-43F4-4A01-8436-4E0BFFF105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771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96ED6-3577-4574-BC93-E032B84E51A4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9DE8-00E8-4E28-A523-090B8B7B4D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02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5CA-C2C7-4B1B-905D-C67F1EAC6239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433B-0765-4D61-B503-B04B501C60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12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5651" y="2072640"/>
            <a:ext cx="6488191" cy="7254240"/>
          </a:xfrm>
        </p:spPr>
        <p:txBody>
          <a:bodyPr anchor="b"/>
          <a:lstStyle>
            <a:lvl1pPr>
              <a:defRPr sz="52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52260" y="4476329"/>
            <a:ext cx="10184130" cy="22093767"/>
          </a:xfrm>
        </p:spPr>
        <p:txBody>
          <a:bodyPr/>
          <a:lstStyle>
            <a:lvl1pPr>
              <a:defRPr sz="5280"/>
            </a:lvl1pPr>
            <a:lvl2pPr>
              <a:defRPr sz="4620"/>
            </a:lvl2pPr>
            <a:lvl3pPr>
              <a:defRPr sz="396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85651" y="9326880"/>
            <a:ext cx="6488191" cy="17279199"/>
          </a:xfrm>
        </p:spPr>
        <p:txBody>
          <a:bodyPr/>
          <a:lstStyle>
            <a:lvl1pPr marL="0" indent="0">
              <a:buNone/>
              <a:defRPr sz="2640"/>
            </a:lvl1pPr>
            <a:lvl2pPr marL="754380" indent="0">
              <a:buNone/>
              <a:defRPr sz="2310"/>
            </a:lvl2pPr>
            <a:lvl3pPr marL="1508760" indent="0">
              <a:buNone/>
              <a:defRPr sz="1980"/>
            </a:lvl3pPr>
            <a:lvl4pPr marL="2263140" indent="0">
              <a:buNone/>
              <a:defRPr sz="1650"/>
            </a:lvl4pPr>
            <a:lvl5pPr marL="3017520" indent="0">
              <a:buNone/>
              <a:defRPr sz="1650"/>
            </a:lvl5pPr>
            <a:lvl6pPr marL="3771900" indent="0">
              <a:buNone/>
              <a:defRPr sz="1650"/>
            </a:lvl6pPr>
            <a:lvl7pPr marL="4526280" indent="0">
              <a:buNone/>
              <a:defRPr sz="1650"/>
            </a:lvl7pPr>
            <a:lvl8pPr marL="5280660" indent="0">
              <a:buNone/>
              <a:defRPr sz="1650"/>
            </a:lvl8pPr>
            <a:lvl9pPr marL="6035040" indent="0">
              <a:buNone/>
              <a:defRPr sz="16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2193-853C-4565-9088-A0841823C76C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57B50-8BD5-482F-8940-F752394D90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231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85651" y="2072640"/>
            <a:ext cx="6488191" cy="7254240"/>
          </a:xfrm>
        </p:spPr>
        <p:txBody>
          <a:bodyPr anchor="b"/>
          <a:lstStyle>
            <a:lvl1pPr>
              <a:defRPr sz="52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552260" y="4476329"/>
            <a:ext cx="10184130" cy="22093767"/>
          </a:xfrm>
        </p:spPr>
        <p:txBody>
          <a:bodyPr rtlCol="0">
            <a:normAutofit/>
          </a:bodyPr>
          <a:lstStyle>
            <a:lvl1pPr marL="0" indent="0">
              <a:buNone/>
              <a:defRPr sz="5280"/>
            </a:lvl1pPr>
            <a:lvl2pPr marL="754380" indent="0">
              <a:buNone/>
              <a:defRPr sz="4620"/>
            </a:lvl2pPr>
            <a:lvl3pPr marL="1508760" indent="0">
              <a:buNone/>
              <a:defRPr sz="3960"/>
            </a:lvl3pPr>
            <a:lvl4pPr marL="2263140" indent="0">
              <a:buNone/>
              <a:defRPr sz="3300"/>
            </a:lvl4pPr>
            <a:lvl5pPr marL="3017520" indent="0">
              <a:buNone/>
              <a:defRPr sz="3300"/>
            </a:lvl5pPr>
            <a:lvl6pPr marL="3771900" indent="0">
              <a:buNone/>
              <a:defRPr sz="3300"/>
            </a:lvl6pPr>
            <a:lvl7pPr marL="4526280" indent="0">
              <a:buNone/>
              <a:defRPr sz="3300"/>
            </a:lvl7pPr>
            <a:lvl8pPr marL="5280660" indent="0">
              <a:buNone/>
              <a:defRPr sz="3300"/>
            </a:lvl8pPr>
            <a:lvl9pPr marL="6035040" indent="0">
              <a:buNone/>
              <a:defRPr sz="33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85651" y="9326880"/>
            <a:ext cx="6488191" cy="17279199"/>
          </a:xfrm>
        </p:spPr>
        <p:txBody>
          <a:bodyPr/>
          <a:lstStyle>
            <a:lvl1pPr marL="0" indent="0">
              <a:buNone/>
              <a:defRPr sz="2640"/>
            </a:lvl1pPr>
            <a:lvl2pPr marL="754380" indent="0">
              <a:buNone/>
              <a:defRPr sz="2310"/>
            </a:lvl2pPr>
            <a:lvl3pPr marL="1508760" indent="0">
              <a:buNone/>
              <a:defRPr sz="1980"/>
            </a:lvl3pPr>
            <a:lvl4pPr marL="2263140" indent="0">
              <a:buNone/>
              <a:defRPr sz="1650"/>
            </a:lvl4pPr>
            <a:lvl5pPr marL="3017520" indent="0">
              <a:buNone/>
              <a:defRPr sz="1650"/>
            </a:lvl5pPr>
            <a:lvl6pPr marL="3771900" indent="0">
              <a:buNone/>
              <a:defRPr sz="1650"/>
            </a:lvl6pPr>
            <a:lvl7pPr marL="4526280" indent="0">
              <a:buNone/>
              <a:defRPr sz="1650"/>
            </a:lvl7pPr>
            <a:lvl8pPr marL="5280660" indent="0">
              <a:buNone/>
              <a:defRPr sz="1650"/>
            </a:lvl8pPr>
            <a:lvl9pPr marL="6035040" indent="0">
              <a:buNone/>
              <a:defRPr sz="16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077C9-B062-4BBD-8683-F5EB780434D0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AF3D-8B6B-4FF0-9AA1-661EC39F7D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541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1382713" y="1655763"/>
            <a:ext cx="17351375" cy="600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1382713" y="8275638"/>
            <a:ext cx="17351375" cy="197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382713" y="28814713"/>
            <a:ext cx="4525962" cy="1655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6BD84D-9E58-4F59-98B4-5043CD64D968}" type="datetimeFigureOut">
              <a:rPr lang="en-US" altLang="en-US"/>
              <a:pPr>
                <a:defRPr/>
              </a:pPr>
              <a:t>4/26/2015</a:t>
            </a:fld>
            <a:endParaRPr lang="en-US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64325" y="28814713"/>
            <a:ext cx="6788150" cy="1655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4208125" y="28814713"/>
            <a:ext cx="4525963" cy="1655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4CE867-B699-494A-BD8B-685D66EF7D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0116800" cy="4102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5255" dirty="0">
              <a:solidFill>
                <a:schemeClr val="bg1"/>
              </a:solidFill>
            </a:endParaRPr>
          </a:p>
        </p:txBody>
      </p:sp>
      <p:pic>
        <p:nvPicPr>
          <p:cNvPr id="1032" name="Picture 1" descr="ECE_36x24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116800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508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508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2pPr>
      <a:lvl3pPr algn="l" defTabSz="1508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3pPr>
      <a:lvl4pPr algn="l" defTabSz="1508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4pPr>
      <a:lvl5pPr algn="l" defTabSz="15081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508125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508125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508125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508125" rtl="0" fontAlgn="base">
        <a:lnSpc>
          <a:spcPct val="90000"/>
        </a:lnSpc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76238" indent="-376238" algn="l" defTabSz="1508125" rtl="0" eaLnBrk="0" fontAlgn="base" hangingPunct="0">
        <a:lnSpc>
          <a:spcPct val="90000"/>
        </a:lnSpc>
        <a:spcBef>
          <a:spcPts val="1650"/>
        </a:spcBef>
        <a:spcAft>
          <a:spcPct val="0"/>
        </a:spcAft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300" indent="-376238" algn="l" defTabSz="1508125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885950" indent="-376238" algn="l" defTabSz="1508125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640013" indent="-376238" algn="l" defTabSz="1508125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3394075" indent="-376238" algn="l" defTabSz="1508125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414909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6pPr>
      <a:lvl7pPr marL="490347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7pPr>
      <a:lvl8pPr marL="565785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8pPr>
      <a:lvl9pPr marL="6412230" indent="-377190" algn="l" defTabSz="150876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9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2pPr>
      <a:lvl3pPr marL="150876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3pPr>
      <a:lvl4pPr marL="226314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2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6pPr>
      <a:lvl7pPr marL="452628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7pPr>
      <a:lvl8pPr marL="528066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8pPr>
      <a:lvl9pPr marL="6035040" algn="l" defTabSz="1508760" rtl="0" eaLnBrk="1" latinLnBrk="0" hangingPunct="1">
        <a:defRPr sz="29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42107" y="6329014"/>
            <a:ext cx="8813800" cy="784830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buSzPct val="105000"/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cs typeface="Times New Roman" panose="02020603050405020304" pitchFamily="18" charset="0"/>
              </a:rPr>
              <a:t>The </a:t>
            </a:r>
            <a:r>
              <a:rPr lang="en-US" altLang="zh-CN" sz="2400" dirty="0">
                <a:cs typeface="Times New Roman" panose="02020603050405020304" pitchFamily="18" charset="0"/>
              </a:rPr>
              <a:t>demand for high data-rate interfaces has increased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dramatically. This necessitates the use of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PLLs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 for on-chip high frequency clock synthesis.</a:t>
            </a:r>
          </a:p>
          <a:p>
            <a:pPr marL="457200" indent="-457200">
              <a:buSzPct val="105000"/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cs typeface="Times New Roman" panose="02020603050405020304" pitchFamily="18" charset="0"/>
              </a:rPr>
              <a:t>This research focus on the process of </a:t>
            </a:r>
            <a:r>
              <a:rPr lang="en-US" altLang="zh-CN" sz="2400" b="1" dirty="0">
                <a:cs typeface="Times New Roman" panose="02020603050405020304" pitchFamily="18" charset="0"/>
              </a:rPr>
              <a:t>design and simulation </a:t>
            </a:r>
            <a:r>
              <a:rPr lang="en-US" altLang="zh-CN" sz="2400" dirty="0">
                <a:cs typeface="Times New Roman" panose="02020603050405020304" pitchFamily="18" charset="0"/>
              </a:rPr>
              <a:t>for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clock divider </a:t>
            </a:r>
            <a:r>
              <a:rPr lang="en-US" altLang="zh-CN" sz="2400" dirty="0">
                <a:cs typeface="Times New Roman" panose="02020603050405020304" pitchFamily="18" charset="0"/>
              </a:rPr>
              <a:t>and  phase-frequency detector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for PLL </a:t>
            </a:r>
            <a:r>
              <a:rPr lang="en-US" altLang="zh-CN" sz="2400" dirty="0">
                <a:cs typeface="Times New Roman" panose="02020603050405020304" pitchFamily="18" charset="0"/>
              </a:rPr>
              <a:t>in both behavioral level and transistor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level.</a:t>
            </a:r>
            <a:endParaRPr lang="en-US" altLang="zh-CN" sz="2400" dirty="0">
              <a:cs typeface="Times New Roman" panose="02020603050405020304" pitchFamily="18" charset="0"/>
            </a:endParaRPr>
          </a:p>
          <a:p>
            <a:pPr marL="457200" indent="-457200">
              <a:buSzPct val="105000"/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cs typeface="Times New Roman" panose="02020603050405020304" pitchFamily="18" charset="0"/>
              </a:rPr>
              <a:t>Simulation </a:t>
            </a:r>
            <a:r>
              <a:rPr lang="en-US" altLang="zh-CN" sz="2400" dirty="0">
                <a:cs typeface="Times New Roman" panose="02020603050405020304" pitchFamily="18" charset="0"/>
              </a:rPr>
              <a:t>process is essential to test the integrity, stability and robustness of the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design.</a:t>
            </a:r>
            <a:endParaRPr lang="en-US" altLang="zh-CN" sz="2400" dirty="0">
              <a:cs typeface="Times New Roman" panose="02020603050405020304" pitchFamily="18" charset="0"/>
            </a:endParaRPr>
          </a:p>
          <a:p>
            <a:pPr marL="457200" indent="-457200">
              <a:buSzPct val="105000"/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 smtClean="0">
                <a:cs typeface="Times New Roman" panose="02020603050405020304" pitchFamily="18" charset="0"/>
              </a:rPr>
              <a:t>Cadence </a:t>
            </a:r>
            <a:r>
              <a:rPr lang="en-US" altLang="zh-CN" sz="2400" b="1" dirty="0">
                <a:cs typeface="Times New Roman" panose="02020603050405020304" pitchFamily="18" charset="0"/>
              </a:rPr>
              <a:t>Virtuoso </a:t>
            </a:r>
            <a:r>
              <a:rPr lang="en-US" altLang="zh-CN" sz="2400" dirty="0">
                <a:cs typeface="Times New Roman" panose="02020603050405020304" pitchFamily="18" charset="0"/>
              </a:rPr>
              <a:t>is used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as the hardware design and simulation platform.</a:t>
            </a:r>
            <a:endParaRPr lang="en-US" altLang="zh-CN" sz="2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zh-CN" altLang="en-US" sz="2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351963" y="6338530"/>
            <a:ext cx="10344150" cy="93256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dirty="0">
                <a:cs typeface="Times New Roman" panose="02020603050405020304" pitchFamily="18" charset="0"/>
              </a:rPr>
              <a:t>                                                                                    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High-Speed    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b="1" dirty="0"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 SerDes </a:t>
            </a:r>
            <a:r>
              <a:rPr lang="en-US" altLang="zh-CN" sz="2400" b="1" dirty="0">
                <a:cs typeface="Times New Roman" panose="02020603050405020304" pitchFamily="18" charset="0"/>
              </a:rPr>
              <a:t>Link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Block Diagram</a:t>
            </a:r>
            <a:endParaRPr lang="en-US" altLang="zh-CN" sz="2400" b="1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cs typeface="Times New Roman" panose="02020603050405020304" pitchFamily="18" charset="0"/>
              </a:rPr>
              <a:t>A </a:t>
            </a:r>
            <a:r>
              <a:rPr lang="en-US" altLang="zh-CN" sz="2400" b="1" dirty="0" smtClean="0">
                <a:cs typeface="Times New Roman" panose="02020603050405020304" pitchFamily="18" charset="0"/>
              </a:rPr>
              <a:t>Phase-Locked </a:t>
            </a:r>
            <a:r>
              <a:rPr lang="en-US" altLang="zh-CN" sz="2400" b="1" dirty="0">
                <a:cs typeface="Times New Roman" panose="02020603050405020304" pitchFamily="18" charset="0"/>
              </a:rPr>
              <a:t>Loop (PLL) </a:t>
            </a:r>
            <a:r>
              <a:rPr lang="en-US" altLang="zh-CN" sz="2400" dirty="0">
                <a:cs typeface="Times New Roman" panose="02020603050405020304" pitchFamily="18" charset="0"/>
              </a:rPr>
              <a:t>is a negative feedback system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cs typeface="Times New Roman" panose="02020603050405020304" pitchFamily="18" charset="0"/>
              </a:rPr>
              <a:t>The purpose is to generate a local clock such that the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higher frequency output </a:t>
            </a:r>
            <a:r>
              <a:rPr lang="en-US" altLang="zh-CN" sz="2400" dirty="0">
                <a:cs typeface="Times New Roman" panose="02020603050405020304" pitchFamily="18" charset="0"/>
              </a:rPr>
              <a:t>clock is matched in phase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with </a:t>
            </a:r>
            <a:r>
              <a:rPr lang="en-US" altLang="zh-CN" sz="2400" dirty="0">
                <a:cs typeface="Times New Roman" panose="02020603050405020304" pitchFamily="18" charset="0"/>
              </a:rPr>
              <a:t>the input clock</a:t>
            </a:r>
          </a:p>
          <a:p>
            <a:pPr algn="ctr">
              <a:defRPr/>
            </a:pPr>
            <a:r>
              <a:rPr lang="en-US" altLang="zh-CN" sz="2400" dirty="0">
                <a:cs typeface="Times New Roman" panose="02020603050405020304" pitchFamily="18" charset="0"/>
              </a:rPr>
              <a:t>                                         </a:t>
            </a:r>
          </a:p>
          <a:p>
            <a:pPr algn="ctr"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altLang="zh-CN" sz="2400" b="1" dirty="0">
                <a:cs typeface="Times New Roman" panose="02020603050405020304" pitchFamily="18" charset="0"/>
              </a:rPr>
              <a:t>Typical PLL Based Clock-Generator Block Diagram</a:t>
            </a:r>
          </a:p>
          <a:p>
            <a:pPr algn="ctr">
              <a:defRPr/>
            </a:pPr>
            <a:endParaRPr lang="en-US" altLang="zh-CN" sz="2400" b="1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 smtClean="0">
                <a:cs typeface="Times New Roman" panose="02020603050405020304" pitchFamily="18" charset="0"/>
              </a:rPr>
              <a:t>Clock </a:t>
            </a:r>
            <a:r>
              <a:rPr lang="en-US" altLang="zh-CN" sz="2400" b="1" dirty="0">
                <a:cs typeface="Times New Roman" panose="02020603050405020304" pitchFamily="18" charset="0"/>
              </a:rPr>
              <a:t>divider: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Essentially divides </a:t>
            </a:r>
            <a:r>
              <a:rPr lang="en-US" altLang="zh-CN" sz="2400" dirty="0">
                <a:cs typeface="Times New Roman" panose="02020603050405020304" pitchFamily="18" charset="0"/>
              </a:rPr>
              <a:t>the higher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frequency VCO clock to match the input reference clock.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 smtClean="0">
                <a:cs typeface="Times New Roman" panose="02020603050405020304" pitchFamily="18" charset="0"/>
              </a:rPr>
              <a:t>Phase-frequency </a:t>
            </a:r>
            <a:r>
              <a:rPr lang="en-US" altLang="zh-CN" sz="2400" b="1" dirty="0">
                <a:cs typeface="Times New Roman" panose="02020603050405020304" pitchFamily="18" charset="0"/>
              </a:rPr>
              <a:t>detector(PFD):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Compares </a:t>
            </a:r>
            <a:r>
              <a:rPr lang="en-US" altLang="zh-CN" sz="2400" dirty="0">
                <a:cs typeface="Times New Roman" panose="02020603050405020304" pitchFamily="18" charset="0"/>
              </a:rPr>
              <a:t>the reference clock signal and the VCO output clock in both phase and </a:t>
            </a:r>
            <a:r>
              <a:rPr lang="en-US" altLang="zh-CN" sz="2400" dirty="0" smtClean="0">
                <a:cs typeface="Times New Roman" panose="02020603050405020304" pitchFamily="18" charset="0"/>
              </a:rPr>
              <a:t>frequency. Generates the error signals which are used to achieve lock.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cs typeface="Times New Roman" panose="02020603050405020304" pitchFamily="18" charset="0"/>
            </a:endParaRPr>
          </a:p>
        </p:txBody>
      </p:sp>
      <p:pic>
        <p:nvPicPr>
          <p:cNvPr id="2052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56888" y="10549297"/>
            <a:ext cx="771525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0125" y="9892498"/>
            <a:ext cx="5622925" cy="3674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342900" y="14866055"/>
            <a:ext cx="8813800" cy="784830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</a:t>
            </a: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      </a:t>
            </a: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		                  </a:t>
            </a: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                                                     </a:t>
            </a:r>
            <a:endParaRPr lang="en-US" altLang="zh-CN" sz="2400" dirty="0" smtClean="0">
              <a:latin typeface="+mn-lt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zh-CN" sz="2400" dirty="0" smtClean="0">
              <a:latin typeface="+mn-lt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These </a:t>
            </a: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are transistor level schematic designs for divider and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PFD and </a:t>
            </a: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all the basic components are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implemented in </a:t>
            </a: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180 nm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 CMOS. 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These are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the behavioral </a:t>
            </a: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level schematic designs for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 the PLL.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My work includes </a:t>
            </a:r>
            <a:r>
              <a:rPr lang="en-US" altLang="zh-CN" sz="2400" b="1" dirty="0">
                <a:latin typeface="+mn-lt"/>
                <a:cs typeface="Times New Roman" panose="02020603050405020304" pitchFamily="18" charset="0"/>
              </a:rPr>
              <a:t>the </a:t>
            </a: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divider </a:t>
            </a:r>
            <a:r>
              <a:rPr lang="en-US" altLang="zh-CN" sz="2400" b="1" dirty="0">
                <a:latin typeface="+mn-lt"/>
                <a:cs typeface="Times New Roman" panose="02020603050405020304" pitchFamily="18" charset="0"/>
              </a:rPr>
              <a:t>and phase-frequency detector </a:t>
            </a: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in behavioral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and transistor level design.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0" y="3085987"/>
            <a:ext cx="20116799" cy="25542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defTabSz="1341096" eaLnBrk="1" fontAlgn="auto" hangingPunct="1"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DESIGN AND SIMULATION OF A PHASE LOCKED LOOP </a:t>
            </a:r>
          </a:p>
          <a:p>
            <a:pPr algn="ctr" defTabSz="1341096" eaLnBrk="1" fontAlgn="auto" hangingPunct="1"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FOR HIGH SPEED SERDES</a:t>
            </a:r>
          </a:p>
          <a:p>
            <a:pPr algn="ctr" defTabSz="1341096" eaLnBrk="1" fontAlgn="auto" hangingPunct="1"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Yi Zhu</a:t>
            </a:r>
            <a:endParaRPr lang="en-US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  <a:p>
            <a:pPr algn="ctr" defTabSz="1341096" eaLnBrk="1" fontAlgn="auto" hangingPunct="1">
              <a:spcAft>
                <a:spcPts val="0"/>
              </a:spcAft>
              <a:defRPr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Mentor: Ishita Bisht                                                                    Advisor: </a:t>
            </a: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José E. Schutt-Ainé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58" name="文本框 7"/>
          <p:cNvSpPr txBox="1">
            <a:spLocks noChangeArrowheads="1"/>
          </p:cNvSpPr>
          <p:nvPr/>
        </p:nvSpPr>
        <p:spPr bwMode="auto">
          <a:xfrm>
            <a:off x="9351963" y="5824538"/>
            <a:ext cx="10344150" cy="523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PLL background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320213" y="16400516"/>
            <a:ext cx="10436225" cy="105567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Transistor level: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Simulation waveform </a:t>
            </a: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 for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Divider and PFD in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 transistor level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design</a:t>
            </a:r>
          </a:p>
          <a:p>
            <a:pPr>
              <a:defRPr/>
            </a:pPr>
            <a:endParaRPr lang="en-US" altLang="zh-CN" sz="2400" dirty="0" smtClean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Clock Divider</a:t>
            </a:r>
            <a:endParaRPr lang="en-US" altLang="zh-CN" sz="2400" b="1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Fin=2 GHz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N=8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Fout=250 MHz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zh-CN" sz="2400" dirty="0" smtClean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PFD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Generates UP and DWN </a:t>
            </a:r>
          </a:p>
          <a:p>
            <a:pPr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error pulses </a:t>
            </a:r>
          </a:p>
          <a:p>
            <a:pPr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                                                 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800" b="1" dirty="0" smtClean="0">
                <a:latin typeface="+mn-lt"/>
                <a:cs typeface="Times New Roman" panose="02020603050405020304" pitchFamily="18" charset="0"/>
              </a:rPr>
              <a:t>Behavioral </a:t>
            </a:r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level: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Simulation waveform </a:t>
            </a: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for PLL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The control voltage is </a:t>
            </a: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0.4V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The operation frequency </a:t>
            </a: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 is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6 GHz 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The reference frequency </a:t>
            </a: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 is 200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MHz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PLL Lock time is 350ns</a:t>
            </a:r>
            <a:endParaRPr lang="en-US" altLang="zh-CN" sz="2400" dirty="0">
              <a:ln>
                <a:solidFill>
                  <a:srgbClr val="FF0000"/>
                </a:solidFill>
              </a:ln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    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 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		      </a:t>
            </a: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        </a:t>
            </a: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PLL Simulation Waveform</a:t>
            </a:r>
            <a:endParaRPr lang="en-US" altLang="zh-CN" sz="2400" b="1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061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77864" y="16933863"/>
            <a:ext cx="5884862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77863" y="19216688"/>
            <a:ext cx="5884862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133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92513" y="29511625"/>
            <a:ext cx="3544887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Picture 133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91063" y="28102719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33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45688" y="28093988"/>
            <a:ext cx="6259512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Picture 15" descr="http://www.ece.illinois.edu/images/logos/ECEILLINOIS-web-bl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75850" y="29676725"/>
            <a:ext cx="584041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文本框 19"/>
          <p:cNvSpPr txBox="1">
            <a:spLocks noChangeArrowheads="1"/>
          </p:cNvSpPr>
          <p:nvPr/>
        </p:nvSpPr>
        <p:spPr bwMode="auto">
          <a:xfrm>
            <a:off x="437746" y="28313010"/>
            <a:ext cx="8540750" cy="24622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200" dirty="0">
                <a:latin typeface="+mn-lt"/>
                <a:cs typeface="Times New Roman" panose="02020603050405020304" pitchFamily="18" charset="0"/>
              </a:rPr>
              <a:t>Reference:</a:t>
            </a:r>
          </a:p>
          <a:p>
            <a:r>
              <a:rPr lang="en-US" altLang="zh-CN" sz="2200" dirty="0" smtClean="0">
                <a:latin typeface="+mn-lt"/>
                <a:cs typeface="Times New Roman" panose="02020603050405020304" pitchFamily="18" charset="0"/>
              </a:rPr>
              <a:t>[1] </a:t>
            </a:r>
            <a:r>
              <a:rPr lang="en-US" altLang="zh-CN" sz="2200" dirty="0">
                <a:latin typeface="+mn-lt"/>
                <a:cs typeface="Times New Roman" panose="02020603050405020304" pitchFamily="18" charset="0"/>
              </a:rPr>
              <a:t>Razavi B. “Design of Monolithic Phase-Locked Loops and Clock Recovery Circuits-A Tutorial.” Retrieved from http://</a:t>
            </a:r>
            <a:r>
              <a:rPr lang="en-US" altLang="zh-CN" sz="2200" dirty="0" smtClean="0">
                <a:latin typeface="+mn-lt"/>
                <a:cs typeface="Times New Roman" panose="02020603050405020304" pitchFamily="18" charset="0"/>
              </a:rPr>
              <a:t>www.ee.ryerson.ca</a:t>
            </a:r>
            <a:r>
              <a:rPr lang="en-US" altLang="zh-CN" sz="2200" dirty="0">
                <a:latin typeface="+mn-lt"/>
                <a:cs typeface="Times New Roman" panose="02020603050405020304" pitchFamily="18" charset="0"/>
              </a:rPr>
              <a:t>, pp.15,16  </a:t>
            </a:r>
            <a:endParaRPr lang="en-US" altLang="zh-CN" sz="2200" dirty="0" smtClean="0">
              <a:latin typeface="+mn-lt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+mn-lt"/>
                <a:cs typeface="Times New Roman" panose="02020603050405020304" pitchFamily="18" charset="0"/>
              </a:rPr>
              <a:t>[2] </a:t>
            </a:r>
            <a:r>
              <a:rPr lang="en-US" altLang="zh-CN" sz="2200" dirty="0">
                <a:latin typeface="+mn-lt"/>
                <a:cs typeface="Times New Roman" panose="02020603050405020304" pitchFamily="18" charset="0"/>
              </a:rPr>
              <a:t>Ratan R.(2014). “Design of a phase locked loop based clocking circuit for high speed Serial link applications.” pp1-4,5, 17-21</a:t>
            </a:r>
          </a:p>
          <a:p>
            <a:endParaRPr lang="en-US" altLang="zh-CN" sz="22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068" name="图片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5675" y="6675910"/>
            <a:ext cx="5208587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图片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1588" y="15230475"/>
            <a:ext cx="3914775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0" name="文本框 10"/>
          <p:cNvSpPr txBox="1">
            <a:spLocks noChangeArrowheads="1"/>
          </p:cNvSpPr>
          <p:nvPr/>
        </p:nvSpPr>
        <p:spPr bwMode="auto">
          <a:xfrm>
            <a:off x="357414" y="22884674"/>
            <a:ext cx="8813800" cy="523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 smtClean="0">
                <a:latin typeface="+mn-lt"/>
                <a:cs typeface="Times New Roman" panose="02020603050405020304" pitchFamily="18" charset="0"/>
              </a:rPr>
              <a:t>Skills gained </a:t>
            </a:r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and </a:t>
            </a:r>
            <a:r>
              <a:rPr lang="en-US" altLang="zh-CN" sz="2800" b="1" dirty="0" smtClean="0">
                <a:latin typeface="+mn-lt"/>
                <a:cs typeface="Times New Roman" panose="02020603050405020304" pitchFamily="18" charset="0"/>
              </a:rPr>
              <a:t>Future </a:t>
            </a:r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work</a:t>
            </a:r>
            <a:endParaRPr lang="zh-CN" altLang="en-US" sz="2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57414" y="23408549"/>
            <a:ext cx="8813800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latin typeface="+mn-lt"/>
                <a:cs typeface="Times New Roman" panose="02020603050405020304" pitchFamily="18" charset="0"/>
              </a:rPr>
              <a:t>Skill </a:t>
            </a:r>
            <a:r>
              <a:rPr lang="en-US" altLang="zh-CN" sz="2800" dirty="0" smtClean="0">
                <a:latin typeface="+mn-lt"/>
                <a:cs typeface="Times New Roman" panose="02020603050405020304" pitchFamily="18" charset="0"/>
              </a:rPr>
              <a:t>gained:</a:t>
            </a:r>
            <a:endParaRPr lang="en-US" altLang="zh-CN" sz="28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Design and simulation process of Cadence Virtuoso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System level understanding of PLLs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Verilog AMS programming for behavioral simulation</a:t>
            </a: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800" dirty="0">
                <a:latin typeface="+mn-lt"/>
                <a:cs typeface="Times New Roman" panose="02020603050405020304" pitchFamily="18" charset="0"/>
              </a:rPr>
              <a:t>Future work: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Design </a:t>
            </a: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and simulate CP, LF and VCO </a:t>
            </a:r>
            <a:endParaRPr lang="en-US" altLang="zh-CN" sz="2400" dirty="0" smtClean="0">
              <a:latin typeface="+mn-lt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dirty="0" smtClean="0">
                <a:latin typeface="+mn-lt"/>
                <a:cs typeface="Times New Roman" panose="02020603050405020304" pitchFamily="18" charset="0"/>
              </a:rPr>
              <a:t>Implement different architectures for a higher clock speed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zh-CN" altLang="en-US" sz="24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2072" name="图片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274" y="15859057"/>
            <a:ext cx="4549505" cy="188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图片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192" y="19417894"/>
            <a:ext cx="6369858" cy="213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图片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52780" y="21769982"/>
            <a:ext cx="6005511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5" name="图片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52780" y="23915632"/>
            <a:ext cx="6021387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8263" y="18725010"/>
            <a:ext cx="50292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Clock Divider Simulation Waveform</a:t>
            </a:r>
          </a:p>
          <a:p>
            <a:endParaRPr lang="en-US" sz="11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85182" y="21073771"/>
            <a:ext cx="4724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PFD Simulation Waveform</a:t>
            </a:r>
          </a:p>
          <a:p>
            <a:endParaRPr lang="en-US" sz="1100" b="1" dirty="0">
              <a:latin typeface="+mn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292263" y="24039757"/>
            <a:ext cx="1524000" cy="18494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337624" y="25383445"/>
            <a:ext cx="1433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 Achieved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9795" y="17978025"/>
            <a:ext cx="3805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+mn-lt"/>
                <a:cs typeface="Times New Roman" panose="02020603050405020304" pitchFamily="18" charset="0"/>
              </a:rPr>
              <a:t>Clock Divider (Divide by 8</a:t>
            </a:r>
            <a:r>
              <a:rPr lang="en-US" altLang="zh-CN" sz="2400" dirty="0">
                <a:latin typeface="+mn-lt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271294" y="17994272"/>
            <a:ext cx="3805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2400" b="1" dirty="0" smtClean="0">
                <a:latin typeface="+mn-lt"/>
                <a:cs typeface="Times New Roman" panose="02020603050405020304" pitchFamily="18" charset="0"/>
              </a:rPr>
              <a:t>Phase-Frequency </a:t>
            </a:r>
            <a:r>
              <a:rPr lang="en-US" altLang="zh-CN" sz="2400" b="1" dirty="0">
                <a:latin typeface="+mn-lt"/>
                <a:cs typeface="Times New Roman" panose="02020603050405020304" pitchFamily="18" charset="0"/>
              </a:rPr>
              <a:t>detector</a:t>
            </a:r>
          </a:p>
        </p:txBody>
      </p:sp>
      <p:sp>
        <p:nvSpPr>
          <p:cNvPr id="2055" name="文本框 10"/>
          <p:cNvSpPr txBox="1">
            <a:spLocks noChangeArrowheads="1"/>
          </p:cNvSpPr>
          <p:nvPr/>
        </p:nvSpPr>
        <p:spPr bwMode="auto">
          <a:xfrm>
            <a:off x="342900" y="14373225"/>
            <a:ext cx="8813800" cy="523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Circuit </a:t>
            </a:r>
            <a:r>
              <a:rPr lang="en-US" altLang="zh-CN" sz="2800" b="1" dirty="0" smtClean="0">
                <a:latin typeface="+mn-lt"/>
                <a:cs typeface="Times New Roman" panose="02020603050405020304" pitchFamily="18" charset="0"/>
              </a:rPr>
              <a:t>Design</a:t>
            </a:r>
            <a:endParaRPr lang="zh-CN" altLang="en-US" sz="2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59" name="文本框 10"/>
          <p:cNvSpPr txBox="1">
            <a:spLocks noChangeArrowheads="1"/>
          </p:cNvSpPr>
          <p:nvPr/>
        </p:nvSpPr>
        <p:spPr bwMode="auto">
          <a:xfrm>
            <a:off x="9320213" y="15882938"/>
            <a:ext cx="10436225" cy="523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Simulation waveform</a:t>
            </a:r>
            <a:endParaRPr lang="zh-CN" altLang="en-US" sz="28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53" name="文本框 7"/>
          <p:cNvSpPr txBox="1">
            <a:spLocks noChangeArrowheads="1"/>
          </p:cNvSpPr>
          <p:nvPr/>
        </p:nvSpPr>
        <p:spPr bwMode="auto">
          <a:xfrm>
            <a:off x="342900" y="5829300"/>
            <a:ext cx="8813800" cy="523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800" b="1" dirty="0">
                <a:latin typeface="+mn-lt"/>
                <a:cs typeface="Times New Roman" panose="02020603050405020304" pitchFamily="18" charset="0"/>
              </a:rPr>
              <a:t>Motivation</a:t>
            </a:r>
            <a:endParaRPr lang="zh-CN" altLang="en-US" sz="2800" b="1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387</Words>
  <Application>Microsoft Office PowerPoint</Application>
  <PresentationFormat>自定义</PresentationFormat>
  <Paragraphs>104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Company>ECE - UIUC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 Petersen</dc:creator>
  <cp:lastModifiedBy>Yi Zhu</cp:lastModifiedBy>
  <cp:revision>138</cp:revision>
  <dcterms:created xsi:type="dcterms:W3CDTF">2009-03-26T19:08:54Z</dcterms:created>
  <dcterms:modified xsi:type="dcterms:W3CDTF">2015-04-27T01:14:59Z</dcterms:modified>
</cp:coreProperties>
</file>